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26.xml.rels" ContentType="application/vnd.openxmlformats-package.relationships+xml"/>
  <Override PartName="/ppt/notesSlides/_rels/notesSlide33.xml.rels" ContentType="application/vnd.openxmlformats-package.relationships+xml"/>
  <Override PartName="/ppt/notesSlides/_rels/notesSlide42.xml.rels" ContentType="application/vnd.openxmlformats-package.relationships+xml"/>
  <Override PartName="/ppt/notesSlides/_rels/notesSlide30.xml.rels" ContentType="application/vnd.openxmlformats-package.relationships+xml"/>
  <Override PartName="/ppt/notesSlides/_rels/notesSlide36.xml.rels" ContentType="application/vnd.openxmlformats-package.relationships+xml"/>
  <Override PartName="/ppt/notesSlides/_rels/notesSlide21.xml.rels" ContentType="application/vnd.openxmlformats-package.relationships+xml"/>
  <Override PartName="/ppt/notesSlides/_rels/notesSlide29.xml.rels" ContentType="application/vnd.openxmlformats-package.relationships+xml"/>
  <Override PartName="/ppt/notesSlides/_rels/notesSlide12.xml.rels" ContentType="application/vnd.openxmlformats-package.relationships+xml"/>
  <Override PartName="/ppt/notesSlides/_rels/notesSlide34.xml.rels" ContentType="application/vnd.openxmlformats-package.relationships+xml"/>
  <Override PartName="/ppt/notesSlides/_rels/notesSlide43.xml.rels" ContentType="application/vnd.openxmlformats-package.relationships+xml"/>
  <Override PartName="/ppt/notesSlides/_rels/notesSlide27.xml.rels" ContentType="application/vnd.openxmlformats-package.relationships+xml"/>
  <Override PartName="/ppt/notesSlides/_rels/notesSlide9.xml.rels" ContentType="application/vnd.openxmlformats-package.relationships+xml"/>
  <Override PartName="/ppt/notesSlides/_rels/notesSlide3.xml.rels" ContentType="application/vnd.openxmlformats-package.relationships+xml"/>
  <Override PartName="/ppt/notesSlides/_rels/notesSlide41.xml.rels" ContentType="application/vnd.openxmlformats-package.relationships+xml"/>
  <Override PartName="/ppt/notesSlides/_rels/notesSlide40.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18.xml.rels" ContentType="application/vnd.openxmlformats-package.relationships+xml"/>
  <Override PartName="/ppt/notesSlides/_rels/notesSlide5.xml.rels" ContentType="application/vnd.openxmlformats-package.relationships+xml"/>
  <Override PartName="/ppt/notesSlides/_rels/notesSlide14.xml.rels" ContentType="application/vnd.openxmlformats-package.relationships+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44.xml.rels" ContentType="application/vnd.openxmlformats-package.relationships+xml"/>
  <Override PartName="/ppt/notesSlides/_rels/notesSlide35.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24.xml.rels" ContentType="application/vnd.openxmlformats-package.relationships+xml"/>
  <Override PartName="/ppt/notesSlides/_rels/notesSlide39.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31.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_rels/notesSlide37.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38.xml.rels" ContentType="application/vnd.openxmlformats-package.relationships+xml"/>
  <Override PartName="/ppt/notesSlides/_rels/notesSlide32.xml.rels" ContentType="application/vnd.openxmlformats-package.relationships+xml"/>
  <Override PartName="/ppt/notesSlides/_rels/notesSlide23.xml.rels" ContentType="application/vnd.openxmlformats-package.relationships+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32.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36.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39.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35.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34.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3.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_rels/presentation.xml.rels" ContentType="application/vnd.openxmlformats-package.relationships+xml"/>
  <Override PartName="/ppt/media/image29.jpeg" ContentType="image/jpeg"/>
  <Override PartName="/ppt/media/image52.jpeg" ContentType="image/jpeg"/>
  <Override PartName="/ppt/media/image28.png" ContentType="image/png"/>
  <Override PartName="/ppt/media/image38.jpeg" ContentType="image/jpeg"/>
  <Override PartName="/ppt/media/image27.png" ContentType="image/png"/>
  <Override PartName="/ppt/media/image26.png" ContentType="image/png"/>
  <Override PartName="/ppt/media/image23.gif" ContentType="image/gif"/>
  <Override PartName="/ppt/media/image16.png" ContentType="image/png"/>
  <Override PartName="/ppt/media/image24.png" ContentType="image/png"/>
  <Override PartName="/ppt/media/image21.gif" ContentType="image/gif"/>
  <Override PartName="/ppt/media/image14.png" ContentType="image/png"/>
  <Override PartName="/ppt/media/image20.png" ContentType="image/png"/>
  <Override PartName="/ppt/media/image2.jpeg" ContentType="image/jpeg"/>
  <Override PartName="/ppt/media/image17.png" ContentType="image/png"/>
  <Override PartName="/ppt/media/image15.png" ContentType="image/png"/>
  <Override PartName="/ppt/media/image22.gif" ContentType="image/gif"/>
  <Override PartName="/ppt/media/image18.jpeg" ContentType="image/jpeg"/>
  <Override PartName="/ppt/media/image3.jpeg" ContentType="image/jpeg"/>
  <Override PartName="/ppt/media/image25.png" ContentType="image/png"/>
  <Override PartName="/ppt/media/image19.jpeg" ContentType="image/jpeg"/>
  <Override PartName="/ppt/media/image42.jpeg" ContentType="image/jpeg"/>
  <Override PartName="/ppt/media/image4.jpeg" ContentType="image/jpeg"/>
  <Override PartName="/ppt/media/image8.gif" ContentType="image/gif"/>
  <Override PartName="/ppt/media/image5.jpeg" ContentType="image/jpeg"/>
  <Override PartName="/ppt/media/image50.png" ContentType="image/png"/>
  <Override PartName="/ppt/media/image10.png" ContentType="image/png"/>
  <Override PartName="/ppt/media/image1.jpeg" ContentType="image/jpeg"/>
  <Override PartName="/ppt/media/image47.png" ContentType="image/png"/>
  <Override PartName="/ppt/media/image6.jpeg" ContentType="image/jpeg"/>
  <Override PartName="/ppt/media/image13.png" ContentType="image/png"/>
  <Override PartName="/ppt/media/image40.jpeg" ContentType="image/jpeg"/>
  <Override PartName="/ppt/media/image34.png" ContentType="image/png"/>
  <Override PartName="/ppt/media/image44.jpeg" ContentType="image/jpeg"/>
  <Override PartName="/ppt/media/image45.png" ContentType="image/png"/>
  <Override PartName="/ppt/media/image51.jpeg" ContentType="image/jpeg"/>
  <Override PartName="/ppt/media/image58.png" ContentType="image/png"/>
  <Override PartName="/ppt/media/image41.png" ContentType="image/png"/>
  <Override PartName="/ppt/media/image53.jpeg" ContentType="image/jpeg"/>
  <Override PartName="/ppt/media/image54.png" ContentType="image/png"/>
  <Override PartName="/ppt/media/image55.png" ContentType="image/png"/>
  <Override PartName="/ppt/media/image56.png" ContentType="image/png"/>
  <Override PartName="/ppt/media/image43.png" ContentType="image/png"/>
  <Override PartName="/ppt/media/image57.jpeg" ContentType="image/jpeg"/>
  <Override PartName="/ppt/media/image46.png" ContentType="image/png"/>
  <Override PartName="/ppt/media/image59.png" ContentType="image/png"/>
  <Override PartName="/ppt/media/image39.jpeg" ContentType="image/jpeg"/>
  <Override PartName="/ppt/media/image36.png" ContentType="image/png"/>
  <Override PartName="/ppt/media/image35.png" ContentType="image/png"/>
  <Override PartName="/ppt/media/image33.png" ContentType="image/png"/>
  <Override PartName="/ppt/media/image32.png" ContentType="image/png"/>
  <Override PartName="/ppt/media/image31.jpeg" ContentType="image/jpeg"/>
  <Override PartName="/ppt/media/image30.jpeg" ContentType="image/jpeg"/>
  <Override PartName="/ppt/media/image11.png" ContentType="image/png"/>
  <Override PartName="/ppt/media/image48.png" ContentType="image/png"/>
  <Override PartName="/ppt/media/image9.gif" ContentType="image/gif"/>
  <Override PartName="/ppt/media/image7.png" ContentType="image/png"/>
  <Override PartName="/ppt/media/image37.png" ContentType="image/png"/>
  <Override PartName="/ppt/media/image49.png" ContentType="image/png"/>
  <Override PartName="/ppt/media/image12.png" ContentType="image/png"/>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12.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Lst>
  <p:sldSz cx="10080625" cy="7559675"/>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nl-NL" sz="1800" spc="-1" strike="noStrike">
                <a:solidFill>
                  <a:srgbClr val="000000"/>
                </a:solidFill>
                <a:latin typeface="Arial"/>
              </a:rPr>
              <a:t>Click to move the slide</a:t>
            </a:r>
            <a:endParaRPr b="0" lang="nl-NL" sz="1800" spc="-1" strike="noStrike">
              <a:solidFill>
                <a:srgbClr val="000000"/>
              </a:solidFill>
              <a:latin typeface="Arial"/>
            </a:endParaRPr>
          </a:p>
        </p:txBody>
      </p:sp>
      <p:sp>
        <p:nvSpPr>
          <p:cNvPr id="23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nl-NL" sz="2000" spc="-1" strike="noStrike">
                <a:latin typeface="Arial"/>
              </a:rPr>
              <a:t>Click to edit the notes format</a:t>
            </a:r>
            <a:endParaRPr b="0" lang="nl-NL" sz="2000" spc="-1" strike="noStrike">
              <a:latin typeface="Arial"/>
            </a:endParaRPr>
          </a:p>
        </p:txBody>
      </p:sp>
      <p:sp>
        <p:nvSpPr>
          <p:cNvPr id="236"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nl-NL" sz="1400" spc="-1" strike="noStrike">
                <a:latin typeface="Times New Roman"/>
              </a:rPr>
              <a:t>&lt;header&gt;</a:t>
            </a:r>
            <a:endParaRPr b="0" lang="nl-NL" sz="1400" spc="-1" strike="noStrike">
              <a:latin typeface="Times New Roman"/>
            </a:endParaRPr>
          </a:p>
        </p:txBody>
      </p:sp>
      <p:sp>
        <p:nvSpPr>
          <p:cNvPr id="237" name="PlaceHolder 4"/>
          <p:cNvSpPr>
            <a:spLocks noGrp="1"/>
          </p:cNvSpPr>
          <p:nvPr>
            <p:ph type="dt"/>
          </p:nvPr>
        </p:nvSpPr>
        <p:spPr>
          <a:xfrm>
            <a:off x="4278960" y="0"/>
            <a:ext cx="3280680" cy="534240"/>
          </a:xfrm>
          <a:prstGeom prst="rect">
            <a:avLst/>
          </a:prstGeom>
          <a:noFill/>
          <a:ln w="0">
            <a:noFill/>
          </a:ln>
        </p:spPr>
        <p:txBody>
          <a:bodyPr lIns="0" rIns="0" tIns="0" bIns="0" anchor="t">
            <a:noAutofit/>
          </a:bodyPr>
          <a:p>
            <a:pPr algn="r">
              <a:buNone/>
            </a:pPr>
            <a:r>
              <a:rPr b="0" lang="nl-NL" sz="1400" spc="-1" strike="noStrike">
                <a:latin typeface="Times New Roman"/>
              </a:rPr>
              <a:t>&lt;date/time&gt;</a:t>
            </a:r>
            <a:endParaRPr b="0" lang="nl-NL" sz="1400" spc="-1" strike="noStrike">
              <a:latin typeface="Times New Roman"/>
            </a:endParaRPr>
          </a:p>
        </p:txBody>
      </p:sp>
      <p:sp>
        <p:nvSpPr>
          <p:cNvPr id="238" name="PlaceHolder 5"/>
          <p:cNvSpPr>
            <a:spLocks noGrp="1"/>
          </p:cNvSpPr>
          <p:nvPr>
            <p:ph type="ftr"/>
          </p:nvPr>
        </p:nvSpPr>
        <p:spPr>
          <a:xfrm>
            <a:off x="0" y="10157400"/>
            <a:ext cx="3280680" cy="534240"/>
          </a:xfrm>
          <a:prstGeom prst="rect">
            <a:avLst/>
          </a:prstGeom>
          <a:noFill/>
          <a:ln w="0">
            <a:noFill/>
          </a:ln>
        </p:spPr>
        <p:txBody>
          <a:bodyPr lIns="0" rIns="0" tIns="0" bIns="0" anchor="b">
            <a:noAutofit/>
          </a:bodyPr>
          <a:p>
            <a:r>
              <a:rPr b="0" lang="nl-NL" sz="1400" spc="-1" strike="noStrike">
                <a:latin typeface="Times New Roman"/>
              </a:rPr>
              <a:t>&lt;footer&gt;</a:t>
            </a:r>
            <a:endParaRPr b="0" lang="nl-NL" sz="1400" spc="-1" strike="noStrike">
              <a:latin typeface="Times New Roman"/>
            </a:endParaRPr>
          </a:p>
        </p:txBody>
      </p:sp>
      <p:sp>
        <p:nvSpPr>
          <p:cNvPr id="239" name="PlaceHolder 6"/>
          <p:cNvSpPr>
            <a:spLocks noGrp="1"/>
          </p:cNvSpPr>
          <p:nvPr>
            <p:ph type="sldNum"/>
          </p:nvPr>
        </p:nvSpPr>
        <p:spPr>
          <a:xfrm>
            <a:off x="4278960" y="10157400"/>
            <a:ext cx="3280680" cy="534240"/>
          </a:xfrm>
          <a:prstGeom prst="rect">
            <a:avLst/>
          </a:prstGeom>
          <a:noFill/>
          <a:ln w="0">
            <a:noFill/>
          </a:ln>
        </p:spPr>
        <p:txBody>
          <a:bodyPr lIns="0" rIns="0" tIns="0" bIns="0" anchor="b">
            <a:noAutofit/>
          </a:bodyPr>
          <a:p>
            <a:pPr algn="r">
              <a:buNone/>
            </a:pPr>
            <a:fld id="{4121A7B5-6828-4E1F-9F01-B47D38AE606C}" type="slidenum">
              <a:rPr b="0" lang="nl-NL" sz="1400" spc="-1" strike="noStrike">
                <a:latin typeface="Times New Roman"/>
              </a:rPr>
              <a:t>&lt;number&gt;</a:t>
            </a:fld>
            <a:endParaRPr b="0" lang="nl-NL"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hyperlink" Target="https://go.isptutor.org/brm/thermal-energy-heat-temp/thermalenergyNewgifreversed.gif" TargetMode="External"/><Relationship Id="rId2" Type="http://schemas.openxmlformats.org/officeDocument/2006/relationships/slide" Target="../slides/slide13.xml"/><Relationship Id="rId3"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hyperlink" Target="https://upload.wikimedia.org/wikipedia/commons/6/6d/Translational_motion.gif" TargetMode="External"/><Relationship Id="rId2" Type="http://schemas.openxmlformats.org/officeDocument/2006/relationships/hyperlink" Target="https://upload.wikimedia.org/wikipedia/commons/2/23/Thermally_Agitated_Molecule.gif" TargetMode="External"/><Relationship Id="rId3" Type="http://schemas.openxmlformats.org/officeDocument/2006/relationships/slide" Target="../slides/slide3.xml"/><Relationship Id="rId4"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sldImg"/>
          </p:nvPr>
        </p:nvSpPr>
        <p:spPr>
          <a:xfrm>
            <a:off x="1371600" y="763560"/>
            <a:ext cx="5025600" cy="3769920"/>
          </a:xfrm>
          <a:prstGeom prst="rect">
            <a:avLst/>
          </a:prstGeom>
          <a:ln w="0">
            <a:noFill/>
          </a:ln>
        </p:spPr>
      </p:sp>
      <p:sp>
        <p:nvSpPr>
          <p:cNvPr id="414" name="PlaceHolder 2"/>
          <p:cNvSpPr>
            <a:spLocks noGrp="1"/>
          </p:cNvSpPr>
          <p:nvPr>
            <p:ph type="body"/>
          </p:nvPr>
        </p:nvSpPr>
        <p:spPr>
          <a:xfrm>
            <a:off x="777240" y="4777560"/>
            <a:ext cx="6215040" cy="4523400"/>
          </a:xfrm>
          <a:prstGeom prst="rect">
            <a:avLst/>
          </a:prstGeom>
          <a:noFill/>
          <a:ln w="0">
            <a:noFill/>
          </a:ln>
        </p:spPr>
        <p:txBody>
          <a:bodyPr lIns="0" rIns="0" tIns="0" bIns="0" anchor="t">
            <a:normAutofit fontScale="95000"/>
          </a:bodyPr>
          <a:p>
            <a:pPr marL="216000" indent="-214200">
              <a:lnSpc>
                <a:spcPct val="100000"/>
              </a:lnSpc>
              <a:buNone/>
              <a:tabLst>
                <a:tab algn="l" pos="0"/>
              </a:tabLst>
            </a:pPr>
            <a:r>
              <a:rPr b="1" lang="nl-NL" sz="1200" spc="-1" strike="noStrike">
                <a:solidFill>
                  <a:srgbClr val="000000"/>
                </a:solidFill>
                <a:latin typeface="+mn-lt"/>
                <a:ea typeface="+mn-ea"/>
              </a:rPr>
              <a:t>Warmtebeeld Intuïtief</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Dit plaatje is intuïtief vrij snel te interpreteren</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 </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Plaatje genomen met de Flir-camera.</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 </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Afbeelding is een mengsel van een gewone foto en een warmtebeeld foto. </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Bij de Flir is de verhouding vast, bij de Fluke kun je de verhouding instellen. </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Bij beide is de verhouding achteraf te veranderen.</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Verder is er "edge-enhancement" toegevoegd</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 </a:t>
            </a:r>
            <a:endParaRPr b="0" lang="nl-NL" sz="1200" spc="-1" strike="noStrike">
              <a:latin typeface="Arial"/>
            </a:endParaRPr>
          </a:p>
          <a:p>
            <a:pPr marL="216000" indent="-214200">
              <a:lnSpc>
                <a:spcPct val="100000"/>
              </a:lnSpc>
              <a:buNone/>
              <a:tabLst>
                <a:tab algn="l" pos="0"/>
              </a:tabLst>
            </a:pPr>
            <a:r>
              <a:rPr b="0" lang="en-US" sz="1200" spc="-1" strike="noStrike">
                <a:solidFill>
                  <a:srgbClr val="000000"/>
                </a:solidFill>
                <a:latin typeface="+mn-lt"/>
                <a:ea typeface="+mn-ea"/>
              </a:rPr>
              <a:t>Iedere temperatuur heeft een specifieke kleur.</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Rechts de temperatuurschaal</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Paars - Zwart  is koud</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Geel - Wit is warm</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 </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Linksboven de temperatuur van de centrum roos.</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 </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De foto is genomen bij -4 graden Celsius, terwijl de kamers binnen normaal verwarmd zijn.</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 </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Wie heeft er nog nooit een warmtebeeld geïnterpreteerd ?</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Wat zien we hier ….. PUBLIEK</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Ramen zijn warmer en verliezen dus meer warmte</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Punt van het dak lekt warmte</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Garage lijkt gewoon gestookt te worden</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Sommige muurdelen lekken meer warmte dan andere</a:t>
            </a:r>
            <a:endParaRPr b="0" lang="nl-NL" sz="1200" spc="-1" strike="noStrike">
              <a:latin typeface="Arial"/>
            </a:endParaRPr>
          </a:p>
          <a:p>
            <a:pPr marL="216000" indent="-214200">
              <a:lnSpc>
                <a:spcPct val="100000"/>
              </a:lnSpc>
              <a:buNone/>
              <a:tabLst>
                <a:tab algn="l" pos="0"/>
              </a:tabLst>
            </a:pPr>
            <a:endParaRPr b="0" lang="nl-NL" sz="1200" spc="-1" strike="noStrike">
              <a:latin typeface="Arial"/>
            </a:endParaRPr>
          </a:p>
        </p:txBody>
      </p:sp>
      <p:sp>
        <p:nvSpPr>
          <p:cNvPr id="415" name="CustomShape 3"/>
          <p:cNvSpPr/>
          <p:nvPr/>
        </p:nvSpPr>
        <p:spPr>
          <a:xfrm>
            <a:off x="4399200" y="9555480"/>
            <a:ext cx="3370320" cy="50004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6C1215B1-9714-4476-8BD1-45D99872E6A3}" type="slidenum">
              <a:rPr b="0" lang="en-US" sz="1400" spc="-1" strike="noStrike">
                <a:solidFill>
                  <a:srgbClr val="000000"/>
                </a:solidFill>
                <a:latin typeface="Times New Roman"/>
                <a:ea typeface="+mn-ea"/>
              </a:rPr>
              <a:t>1</a:t>
            </a:fld>
            <a:endParaRPr b="0" lang="nl-NL" sz="14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sldImg"/>
          </p:nvPr>
        </p:nvSpPr>
        <p:spPr>
          <a:xfrm>
            <a:off x="1371600" y="763560"/>
            <a:ext cx="5025600" cy="3769920"/>
          </a:xfrm>
          <a:prstGeom prst="rect">
            <a:avLst/>
          </a:prstGeom>
          <a:ln w="0">
            <a:noFill/>
          </a:ln>
        </p:spPr>
      </p:sp>
      <p:sp>
        <p:nvSpPr>
          <p:cNvPr id="441" name="PlaceHolder 2"/>
          <p:cNvSpPr>
            <a:spLocks noGrp="1"/>
          </p:cNvSpPr>
          <p:nvPr>
            <p:ph type="body"/>
          </p:nvPr>
        </p:nvSpPr>
        <p:spPr>
          <a:xfrm>
            <a:off x="777240" y="4777560"/>
            <a:ext cx="6215400" cy="4523760"/>
          </a:xfrm>
          <a:prstGeom prst="rect">
            <a:avLst/>
          </a:prstGeom>
          <a:noFill/>
          <a:ln w="0">
            <a:noFill/>
          </a:ln>
        </p:spPr>
        <p:txBody>
          <a:bodyPr lIns="0" rIns="0" tIns="0" bIns="0" anchor="t">
            <a:normAutofit fontScale="67000"/>
          </a:bodyPr>
          <a:p>
            <a:pPr marL="216000" indent="-214560">
              <a:lnSpc>
                <a:spcPct val="100000"/>
              </a:lnSpc>
              <a:buNone/>
              <a:tabLst>
                <a:tab algn="l" pos="0"/>
              </a:tabLst>
            </a:pPr>
            <a:r>
              <a:rPr b="0" lang="en-US" sz="2000" spc="-1" strike="noStrike">
                <a:latin typeface="Arial"/>
              </a:rPr>
              <a:t>Glas met warm water</a:t>
            </a:r>
            <a:endParaRPr b="0" lang="nl-NL" sz="2000" spc="-1" strike="noStrike">
              <a:latin typeface="Arial"/>
            </a:endParaRPr>
          </a:p>
          <a:p>
            <a:pPr marL="216000" indent="-214560">
              <a:lnSpc>
                <a:spcPct val="100000"/>
              </a:lnSpc>
              <a:buNone/>
              <a:tabLst>
                <a:tab algn="l" pos="0"/>
              </a:tabLst>
            </a:pPr>
            <a:r>
              <a:rPr b="0" lang="en-US" sz="2000" spc="-1" strike="noStrike">
                <a:latin typeface="Arial"/>
              </a:rPr>
              <a:t>De oppervlakte temperatuur van glas, alu-folie en schilderstape is identiek</a:t>
            </a:r>
            <a:endParaRPr b="0" lang="nl-NL" sz="2000" spc="-1" strike="noStrike">
              <a:latin typeface="Arial"/>
            </a:endParaRPr>
          </a:p>
          <a:p>
            <a:pPr marL="216000" indent="-214560">
              <a:lnSpc>
                <a:spcPct val="100000"/>
              </a:lnSpc>
              <a:buNone/>
              <a:tabLst>
                <a:tab algn="l" pos="0"/>
              </a:tabLst>
            </a:pPr>
            <a:r>
              <a:rPr b="0" lang="en-US" sz="2000" spc="-1" strike="noStrike">
                <a:latin typeface="Arial"/>
              </a:rPr>
              <a:t>Omdat de camera straling meet en alu folie een emissiviteit van 0,1 heeft,</a:t>
            </a:r>
            <a:endParaRPr b="0" lang="nl-NL" sz="2000" spc="-1" strike="noStrike">
              <a:latin typeface="Arial"/>
            </a:endParaRPr>
          </a:p>
          <a:p>
            <a:pPr marL="216000" indent="-214560">
              <a:lnSpc>
                <a:spcPct val="100000"/>
              </a:lnSpc>
              <a:buNone/>
              <a:tabLst>
                <a:tab algn="l" pos="0"/>
              </a:tabLst>
            </a:pPr>
            <a:r>
              <a:rPr b="0" lang="en-US" sz="2000" spc="-1" strike="noStrike">
                <a:latin typeface="Arial"/>
              </a:rPr>
              <a:t>Toont het alu folie zich veel kouder </a:t>
            </a:r>
            <a:endParaRPr b="0" lang="nl-NL" sz="2000" spc="-1" strike="noStrike">
              <a:latin typeface="Arial"/>
            </a:endParaRPr>
          </a:p>
          <a:p>
            <a:pPr marL="216000" indent="-214560">
              <a:lnSpc>
                <a:spcPct val="100000"/>
              </a:lnSpc>
              <a:buNone/>
              <a:tabLst>
                <a:tab algn="l" pos="0"/>
              </a:tabLst>
            </a:pPr>
            <a:r>
              <a:rPr b="0" lang="en-US" sz="2000" spc="-1" strike="noStrike">
                <a:latin typeface="Arial"/>
              </a:rPr>
              <a:t>er wordt ter plekke van het alu-folie dus veel minder energie uitgestraald, Radiator folie !!</a:t>
            </a:r>
            <a:endParaRPr b="0" lang="nl-NL" sz="2000" spc="-1" strike="noStrike">
              <a:latin typeface="Arial"/>
            </a:endParaRPr>
          </a:p>
          <a:p>
            <a:pPr marL="216000" indent="-214560">
              <a:lnSpc>
                <a:spcPct val="100000"/>
              </a:lnSpc>
              <a:buNone/>
              <a:tabLst>
                <a:tab algn="l" pos="0"/>
              </a:tabLst>
            </a:pPr>
            <a:r>
              <a:rPr b="0" lang="en-US" sz="2000" spc="-1" strike="noStrike">
                <a:latin typeface="Arial"/>
              </a:rPr>
              <a:t>Door het polakken van schilderstape,</a:t>
            </a:r>
            <a:endParaRPr b="0" lang="nl-NL" sz="2000" spc="-1" strike="noStrike">
              <a:latin typeface="Arial"/>
            </a:endParaRPr>
          </a:p>
          <a:p>
            <a:pPr marL="216000" indent="-214560">
              <a:lnSpc>
                <a:spcPct val="100000"/>
              </a:lnSpc>
              <a:buNone/>
              <a:tabLst>
                <a:tab algn="l" pos="0"/>
              </a:tabLst>
            </a:pPr>
            <a:r>
              <a:rPr b="0" lang="en-US" sz="2000" spc="-1" strike="noStrike">
                <a:latin typeface="Arial"/>
              </a:rPr>
              <a:t>Verandert de oppervlakte temperatuur niet,</a:t>
            </a:r>
            <a:endParaRPr b="0" lang="nl-NL" sz="2000" spc="-1" strike="noStrike">
              <a:latin typeface="Arial"/>
            </a:endParaRPr>
          </a:p>
          <a:p>
            <a:pPr marL="216000" indent="-214560">
              <a:lnSpc>
                <a:spcPct val="100000"/>
              </a:lnSpc>
              <a:buNone/>
              <a:tabLst>
                <a:tab algn="l" pos="0"/>
              </a:tabLst>
            </a:pPr>
            <a:r>
              <a:rPr b="0" lang="en-US" sz="2000" spc="-1" strike="noStrike">
                <a:latin typeface="Arial"/>
              </a:rPr>
              <a:t>Maar de emissiviteit wordt ongeveer 1</a:t>
            </a:r>
            <a:endParaRPr b="0" lang="nl-NL" sz="2000" spc="-1" strike="noStrike">
              <a:latin typeface="Arial"/>
            </a:endParaRPr>
          </a:p>
          <a:p>
            <a:pPr marL="216000" indent="-214560">
              <a:lnSpc>
                <a:spcPct val="100000"/>
              </a:lnSpc>
              <a:buNone/>
              <a:tabLst>
                <a:tab algn="l" pos="0"/>
              </a:tabLst>
            </a:pPr>
            <a:r>
              <a:rPr b="0" lang="en-US" sz="2000" spc="-1" strike="noStrike">
                <a:latin typeface="Arial"/>
              </a:rPr>
              <a:t>En dus zie je weer de echte oppervlakte temperatuur</a:t>
            </a:r>
            <a:endParaRPr b="0" lang="nl-NL" sz="2000" spc="-1" strike="noStrike">
              <a:latin typeface="Arial"/>
            </a:endParaRPr>
          </a:p>
          <a:p>
            <a:pPr marL="216000" indent="-214560">
              <a:lnSpc>
                <a:spcPct val="100000"/>
              </a:lnSpc>
              <a:buNone/>
              <a:tabLst>
                <a:tab algn="l" pos="0"/>
              </a:tabLst>
            </a:pPr>
            <a:r>
              <a:rPr b="0" lang="en-US" sz="2000" spc="-1" strike="noStrike">
                <a:latin typeface="Arial"/>
              </a:rPr>
              <a:t>Je ziet dat de schilderstape op het glas nauwelijks effect heeft.</a:t>
            </a:r>
            <a:endParaRPr b="0" lang="nl-NL" sz="2000" spc="-1" strike="noStrike">
              <a:latin typeface="Arial"/>
            </a:endParaRPr>
          </a:p>
          <a:p>
            <a:pPr marL="216000" indent="-214560">
              <a:lnSpc>
                <a:spcPct val="100000"/>
              </a:lnSpc>
              <a:buNone/>
              <a:tabLst>
                <a:tab algn="l" pos="0"/>
              </a:tabLst>
            </a:pPr>
            <a:endParaRPr b="0" lang="nl-NL" sz="2000" spc="-1" strike="noStrike">
              <a:latin typeface="Arial"/>
            </a:endParaRPr>
          </a:p>
          <a:p>
            <a:pPr marL="216000" indent="-214560">
              <a:lnSpc>
                <a:spcPct val="100000"/>
              </a:lnSpc>
              <a:buNone/>
              <a:tabLst>
                <a:tab algn="l" pos="0"/>
              </a:tabLst>
            </a:pPr>
            <a:r>
              <a:rPr b="0" lang="en-US" sz="2000" spc="-1" strike="noStrike">
                <a:latin typeface="Arial"/>
              </a:rPr>
              <a:t>Parallax: in de warmtebeeldopname, zie je dat </a:t>
            </a:r>
            <a:endParaRPr b="0" lang="nl-NL" sz="2000" spc="-1" strike="noStrike">
              <a:latin typeface="Arial"/>
            </a:endParaRPr>
          </a:p>
          <a:p>
            <a:pPr marL="216000" indent="-214560">
              <a:lnSpc>
                <a:spcPct val="100000"/>
              </a:lnSpc>
              <a:buNone/>
              <a:tabLst>
                <a:tab algn="l" pos="0"/>
              </a:tabLst>
            </a:pPr>
            <a:r>
              <a:rPr b="0" lang="en-US" sz="2000" spc="-1" strike="noStrike">
                <a:latin typeface="Arial"/>
              </a:rPr>
              <a:t>het schilderstape en de daarbij horende hogere temperatuur niet op dezelfde plaats zitten</a:t>
            </a:r>
            <a:endParaRPr b="0" lang="nl-NL" sz="2000" spc="-1" strike="noStrike">
              <a:latin typeface="Arial"/>
            </a:endParaRPr>
          </a:p>
          <a:p>
            <a:pPr marL="216000" indent="-214560">
              <a:lnSpc>
                <a:spcPct val="100000"/>
              </a:lnSpc>
              <a:buNone/>
              <a:tabLst>
                <a:tab algn="l" pos="0"/>
              </a:tabLst>
            </a:pPr>
            <a:r>
              <a:rPr b="0" lang="en-US" sz="2000" spc="-1" strike="noStrike">
                <a:latin typeface="Arial"/>
              </a:rPr>
              <a:t>Dit komt omdat er met 2 camera’s wordt opgenomen,</a:t>
            </a:r>
            <a:endParaRPr b="0" lang="nl-NL" sz="2000" spc="-1" strike="noStrike">
              <a:latin typeface="Arial"/>
            </a:endParaRPr>
          </a:p>
          <a:p>
            <a:pPr marL="216000" indent="-214560">
              <a:lnSpc>
                <a:spcPct val="100000"/>
              </a:lnSpc>
              <a:buNone/>
              <a:tabLst>
                <a:tab algn="l" pos="0"/>
              </a:tabLst>
            </a:pPr>
            <a:r>
              <a:rPr b="0" lang="en-US" sz="2000" spc="-1" strike="noStrike">
                <a:latin typeface="Arial"/>
              </a:rPr>
              <a:t>Die dus ieder vanuit een iets andere hoek de opname maken.</a:t>
            </a:r>
            <a:endParaRPr b="0" lang="nl-NL" sz="2000" spc="-1" strike="noStrike">
              <a:latin typeface="Arial"/>
            </a:endParaRPr>
          </a:p>
          <a:p>
            <a:pPr marL="216000" indent="-214560">
              <a:lnSpc>
                <a:spcPct val="100000"/>
              </a:lnSpc>
              <a:buNone/>
              <a:tabLst>
                <a:tab algn="l" pos="0"/>
              </a:tabLst>
            </a:pPr>
            <a:r>
              <a:rPr b="0" lang="en-US" sz="2000" spc="-1" strike="noStrike">
                <a:latin typeface="Arial"/>
              </a:rPr>
              <a:t>en daarom zit er ook zoiets als afstandsinstelling, maar dat blijkt nauwelijks te werken</a:t>
            </a:r>
            <a:endParaRPr b="0" lang="nl-NL" sz="2000" spc="-1" strike="noStrike">
              <a:latin typeface="Arial"/>
            </a:endParaRPr>
          </a:p>
          <a:p>
            <a:pPr marL="216000" indent="-214560">
              <a:lnSpc>
                <a:spcPct val="100000"/>
              </a:lnSpc>
              <a:buNone/>
              <a:tabLst>
                <a:tab algn="l" pos="0"/>
              </a:tabLst>
            </a:pPr>
            <a:endParaRPr b="0" lang="nl-NL" sz="2000" spc="-1" strike="noStrike">
              <a:latin typeface="Arial"/>
            </a:endParaRPr>
          </a:p>
          <a:p>
            <a:pPr marL="216000" indent="-214560">
              <a:lnSpc>
                <a:spcPct val="100000"/>
              </a:lnSpc>
              <a:buNone/>
              <a:tabLst>
                <a:tab algn="l" pos="0"/>
              </a:tabLst>
            </a:pPr>
            <a:r>
              <a:rPr b="0" lang="en-US" sz="2000" spc="-1" strike="noStrike">
                <a:latin typeface="Arial"/>
              </a:rPr>
              <a:t>Als je buiten bijv een schoorsteen fotografeert, heb je kans dat de warme rookpluim naast de schoorsteen staat.</a:t>
            </a:r>
            <a:endParaRPr b="0" lang="nl-NL" sz="2000" spc="-1" strike="noStrike">
              <a:latin typeface="Arial"/>
            </a:endParaRPr>
          </a:p>
        </p:txBody>
      </p:sp>
      <p:sp>
        <p:nvSpPr>
          <p:cNvPr id="442" name="CustomShape 3"/>
          <p:cNvSpPr/>
          <p:nvPr/>
        </p:nvSpPr>
        <p:spPr>
          <a:xfrm>
            <a:off x="4399200" y="9555480"/>
            <a:ext cx="3370680" cy="50040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9A0C240B-9FCE-4C12-B87D-F75F49D3FA28}" type="slidenum">
              <a:rPr b="0" lang="en-US" sz="1400" spc="-1" strike="noStrike">
                <a:solidFill>
                  <a:srgbClr val="000000"/>
                </a:solidFill>
                <a:latin typeface="Times New Roman"/>
                <a:ea typeface="+mn-ea"/>
              </a:rPr>
              <a:t>10</a:t>
            </a:fld>
            <a:endParaRPr b="0" lang="nl-NL" sz="14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sldImg"/>
          </p:nvPr>
        </p:nvSpPr>
        <p:spPr>
          <a:xfrm>
            <a:off x="1371600" y="763560"/>
            <a:ext cx="5025600" cy="3769920"/>
          </a:xfrm>
          <a:prstGeom prst="rect">
            <a:avLst/>
          </a:prstGeom>
          <a:ln w="0">
            <a:noFill/>
          </a:ln>
        </p:spPr>
      </p:sp>
      <p:sp>
        <p:nvSpPr>
          <p:cNvPr id="444" name="PlaceHolder 2"/>
          <p:cNvSpPr>
            <a:spLocks noGrp="1"/>
          </p:cNvSpPr>
          <p:nvPr>
            <p:ph type="body"/>
          </p:nvPr>
        </p:nvSpPr>
        <p:spPr>
          <a:xfrm>
            <a:off x="777240" y="4777560"/>
            <a:ext cx="6215040" cy="4523400"/>
          </a:xfrm>
          <a:prstGeom prst="rect">
            <a:avLst/>
          </a:prstGeom>
          <a:noFill/>
          <a:ln w="0">
            <a:noFill/>
          </a:ln>
        </p:spPr>
        <p:txBody>
          <a:bodyPr lIns="0" rIns="0" tIns="0" bIns="0" anchor="t">
            <a:normAutofit fontScale="92000"/>
          </a:bodyPr>
          <a:p>
            <a:pPr marL="216000" indent="-214200">
              <a:lnSpc>
                <a:spcPct val="100000"/>
              </a:lnSpc>
              <a:buNone/>
              <a:tabLst>
                <a:tab algn="l" pos="0"/>
              </a:tabLst>
            </a:pPr>
            <a:r>
              <a:rPr b="0" lang="en-US" sz="2000" spc="-1" strike="noStrike">
                <a:latin typeface="Arial"/>
              </a:rPr>
              <a:t>De echte foto is overdag gemaakt, de warmtebeeld opname is s’avonds gemaakt.</a:t>
            </a:r>
            <a:endParaRPr b="0" lang="nl-NL" sz="2000" spc="-1" strike="noStrike">
              <a:latin typeface="Arial"/>
            </a:endParaRPr>
          </a:p>
          <a:p>
            <a:pPr marL="216000" indent="-214200">
              <a:lnSpc>
                <a:spcPct val="100000"/>
              </a:lnSpc>
              <a:buNone/>
              <a:tabLst>
                <a:tab algn="l" pos="0"/>
              </a:tabLst>
            </a:pPr>
            <a:r>
              <a:rPr b="0" lang="en-US" sz="2000" spc="-1" strike="noStrike">
                <a:latin typeface="Arial"/>
              </a:rPr>
              <a:t>De hal die over beide verdiepingen loopt, is onverwarmd.</a:t>
            </a:r>
            <a:endParaRPr b="0" lang="nl-NL" sz="2000" spc="-1" strike="noStrike">
              <a:latin typeface="Arial"/>
            </a:endParaRPr>
          </a:p>
          <a:p>
            <a:pPr marL="216000" indent="-214200">
              <a:lnSpc>
                <a:spcPct val="100000"/>
              </a:lnSpc>
              <a:buNone/>
              <a:tabLst>
                <a:tab algn="l" pos="0"/>
              </a:tabLst>
            </a:pPr>
            <a:r>
              <a:rPr b="0" lang="en-US" sz="2000" spc="-1" strike="noStrike">
                <a:latin typeface="Arial"/>
              </a:rPr>
              <a:t>Dus als er verschil in temperatuur zou zijn tussen boven en onderruit,</a:t>
            </a:r>
            <a:endParaRPr b="0" lang="nl-NL" sz="2000" spc="-1" strike="noStrike">
              <a:latin typeface="Arial"/>
            </a:endParaRPr>
          </a:p>
          <a:p>
            <a:pPr marL="216000" indent="-214200">
              <a:lnSpc>
                <a:spcPct val="100000"/>
              </a:lnSpc>
              <a:buNone/>
              <a:tabLst>
                <a:tab algn="l" pos="0"/>
              </a:tabLst>
            </a:pPr>
            <a:r>
              <a:rPr b="0" lang="en-US" sz="2000" spc="-1" strike="noStrike">
                <a:latin typeface="Arial"/>
              </a:rPr>
              <a:t>Dan zou het boven warmer moeten zijn (warme lucht stijgt op)</a:t>
            </a:r>
            <a:endParaRPr b="0" lang="nl-NL" sz="2000" spc="-1" strike="noStrike">
              <a:latin typeface="Arial"/>
            </a:endParaRPr>
          </a:p>
          <a:p>
            <a:pPr marL="216000" indent="-214200">
              <a:lnSpc>
                <a:spcPct val="100000"/>
              </a:lnSpc>
              <a:buNone/>
              <a:tabLst>
                <a:tab algn="l" pos="0"/>
              </a:tabLst>
            </a:pPr>
            <a:r>
              <a:rPr b="0" lang="en-US" sz="2000" spc="-1" strike="noStrike">
                <a:latin typeface="Arial"/>
              </a:rPr>
              <a:t>Je ziet echter het omgekeerde.</a:t>
            </a:r>
            <a:endParaRPr b="0" lang="nl-NL" sz="2000" spc="-1" strike="noStrike">
              <a:latin typeface="Arial"/>
            </a:endParaRPr>
          </a:p>
          <a:p>
            <a:pPr marL="216000" indent="-214200">
              <a:lnSpc>
                <a:spcPct val="100000"/>
              </a:lnSpc>
              <a:buNone/>
              <a:tabLst>
                <a:tab algn="l" pos="0"/>
              </a:tabLst>
            </a:pPr>
            <a:r>
              <a:rPr b="0" lang="en-US" sz="2000" spc="-1" strike="noStrike">
                <a:latin typeface="Arial"/>
              </a:rPr>
              <a:t>Je zou al gewaarschuwd moeten zijn door de ondergrens van de temperatuur schaal: -40</a:t>
            </a:r>
            <a:endParaRPr b="0" lang="nl-NL" sz="2000" spc="-1" strike="noStrike">
              <a:latin typeface="Arial"/>
            </a:endParaRPr>
          </a:p>
          <a:p>
            <a:pPr marL="216000" indent="-214200">
              <a:lnSpc>
                <a:spcPct val="100000"/>
              </a:lnSpc>
              <a:buNone/>
              <a:tabLst>
                <a:tab algn="l" pos="0"/>
              </a:tabLst>
            </a:pPr>
            <a:r>
              <a:rPr b="0" lang="en-US" sz="2000" spc="-1" strike="noStrike">
                <a:latin typeface="Arial"/>
              </a:rPr>
              <a:t>Wat je dus op de bovenste ruit meet: de som van</a:t>
            </a:r>
            <a:endParaRPr b="0" lang="nl-NL" sz="2000" spc="-1" strike="noStrike">
              <a:latin typeface="Arial"/>
            </a:endParaRPr>
          </a:p>
          <a:p>
            <a:pPr marL="216000" indent="-214200">
              <a:lnSpc>
                <a:spcPct val="100000"/>
              </a:lnSpc>
              <a:buClr>
                <a:srgbClr val="000000"/>
              </a:buClr>
              <a:buFont typeface="StarSymbol"/>
              <a:buChar char="-"/>
              <a:tabLst>
                <a:tab algn="l" pos="0"/>
              </a:tabLst>
            </a:pPr>
            <a:r>
              <a:rPr b="0" lang="en-US" sz="2000" spc="-1" strike="noStrike">
                <a:latin typeface="Arial"/>
              </a:rPr>
              <a:t>De echte oppervlakte temperatuur van de ruit</a:t>
            </a:r>
            <a:endParaRPr b="0" lang="nl-NL" sz="2000" spc="-1" strike="noStrike">
              <a:latin typeface="Arial"/>
            </a:endParaRPr>
          </a:p>
          <a:p>
            <a:pPr marL="216000" indent="-214200">
              <a:lnSpc>
                <a:spcPct val="100000"/>
              </a:lnSpc>
              <a:buClr>
                <a:srgbClr val="000000"/>
              </a:buClr>
              <a:buFont typeface="StarSymbol"/>
              <a:buChar char="-"/>
              <a:tabLst>
                <a:tab algn="l" pos="0"/>
              </a:tabLst>
            </a:pPr>
            <a:r>
              <a:rPr b="0" lang="en-US" sz="2000" spc="-1" strike="noStrike">
                <a:latin typeface="Arial"/>
              </a:rPr>
              <a:t>Plus de reflectie van de hemel</a:t>
            </a:r>
            <a:endParaRPr b="0" lang="nl-NL" sz="2000" spc="-1" strike="noStrike">
              <a:latin typeface="Arial"/>
            </a:endParaRPr>
          </a:p>
          <a:p>
            <a:pPr marL="216000" indent="-214200">
              <a:lnSpc>
                <a:spcPct val="100000"/>
              </a:lnSpc>
              <a:buNone/>
              <a:tabLst>
                <a:tab algn="l" pos="0"/>
              </a:tabLst>
            </a:pPr>
            <a:r>
              <a:rPr b="0" lang="en-US" sz="2000" spc="-1" strike="noStrike">
                <a:latin typeface="Arial"/>
              </a:rPr>
              <a:t>Temperatuur van de hemel ?  Ongeveer -270 graden Celsius !!</a:t>
            </a:r>
            <a:endParaRPr b="0" lang="nl-NL" sz="2000" spc="-1" strike="noStrike">
              <a:latin typeface="Arial"/>
            </a:endParaRPr>
          </a:p>
          <a:p>
            <a:pPr marL="216000" indent="-214200">
              <a:lnSpc>
                <a:spcPct val="100000"/>
              </a:lnSpc>
              <a:buNone/>
              <a:tabLst>
                <a:tab algn="l" pos="0"/>
              </a:tabLst>
            </a:pPr>
            <a:r>
              <a:rPr b="0" lang="en-US" sz="2000" spc="-1" strike="noStrike">
                <a:latin typeface="Arial"/>
              </a:rPr>
              <a:t>Camera kan helaas niet lager dan -40 graden Celsius.</a:t>
            </a:r>
            <a:endParaRPr b="0" lang="nl-NL" sz="2000" spc="-1" strike="noStrike">
              <a:latin typeface="Arial"/>
            </a:endParaRPr>
          </a:p>
        </p:txBody>
      </p:sp>
      <p:sp>
        <p:nvSpPr>
          <p:cNvPr id="445" name="CustomShape 3"/>
          <p:cNvSpPr/>
          <p:nvPr/>
        </p:nvSpPr>
        <p:spPr>
          <a:xfrm>
            <a:off x="4399200" y="9555480"/>
            <a:ext cx="3370320" cy="50004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D976B10C-F554-41E9-8672-8AC4205CB56E}" type="slidenum">
              <a:rPr b="0" lang="en-US" sz="1400" spc="-1" strike="noStrike">
                <a:solidFill>
                  <a:srgbClr val="000000"/>
                </a:solidFill>
                <a:latin typeface="Times New Roman"/>
                <a:ea typeface="+mn-ea"/>
              </a:rPr>
              <a:t>11</a:t>
            </a:fld>
            <a:endParaRPr b="0" lang="nl-NL" sz="14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sldImg"/>
          </p:nvPr>
        </p:nvSpPr>
        <p:spPr>
          <a:xfrm>
            <a:off x="1371600" y="763560"/>
            <a:ext cx="5025600" cy="3769920"/>
          </a:xfrm>
          <a:prstGeom prst="rect">
            <a:avLst/>
          </a:prstGeom>
          <a:ln w="0">
            <a:noFill/>
          </a:ln>
        </p:spPr>
      </p:sp>
      <p:sp>
        <p:nvSpPr>
          <p:cNvPr id="447" name="PlaceHolder 2"/>
          <p:cNvSpPr>
            <a:spLocks noGrp="1"/>
          </p:cNvSpPr>
          <p:nvPr>
            <p:ph type="body"/>
          </p:nvPr>
        </p:nvSpPr>
        <p:spPr>
          <a:xfrm>
            <a:off x="777240" y="4777560"/>
            <a:ext cx="6215040" cy="4523400"/>
          </a:xfrm>
          <a:prstGeom prst="rect">
            <a:avLst/>
          </a:prstGeom>
          <a:noFill/>
          <a:ln w="0">
            <a:noFill/>
          </a:ln>
        </p:spPr>
        <p:txBody>
          <a:bodyPr lIns="0" rIns="0" tIns="0" bIns="0" anchor="t">
            <a:normAutofit/>
          </a:bodyPr>
          <a:p>
            <a:pPr marL="216000" indent="-214200">
              <a:lnSpc>
                <a:spcPct val="100000"/>
              </a:lnSpc>
              <a:buNone/>
              <a:tabLst>
                <a:tab algn="l" pos="0"/>
              </a:tabLst>
            </a:pPr>
            <a:r>
              <a:rPr b="0" lang="en-US" sz="2000" spc="-1" strike="noStrike">
                <a:latin typeface="Arial"/>
              </a:rPr>
              <a:t>Suggestie is dat er nauwelijks warmte door het dak verdwijnt, </a:t>
            </a:r>
            <a:endParaRPr b="0" lang="nl-NL" sz="2000" spc="-1" strike="noStrike">
              <a:latin typeface="Arial"/>
            </a:endParaRPr>
          </a:p>
          <a:p>
            <a:pPr marL="216000" indent="-214200">
              <a:lnSpc>
                <a:spcPct val="100000"/>
              </a:lnSpc>
              <a:buNone/>
              <a:tabLst>
                <a:tab algn="l" pos="0"/>
              </a:tabLst>
            </a:pPr>
            <a:r>
              <a:rPr b="0" lang="en-US" sz="2000" spc="-1" strike="noStrike">
                <a:latin typeface="Arial"/>
              </a:rPr>
              <a:t>terwijl er juist de meeste warmte door verdwijnt (40 tot 50% of meer bij huizen van voor </a:t>
            </a:r>
            <a:endParaRPr b="0" lang="nl-NL" sz="2000" spc="-1" strike="noStrike">
              <a:latin typeface="Arial"/>
            </a:endParaRPr>
          </a:p>
          <a:p>
            <a:pPr marL="216000" indent="-214200">
              <a:lnSpc>
                <a:spcPct val="100000"/>
              </a:lnSpc>
              <a:buNone/>
              <a:tabLst>
                <a:tab algn="l" pos="0"/>
              </a:tabLst>
            </a:pPr>
            <a:r>
              <a:rPr b="0" lang="en-US" sz="2000" spc="-1" strike="noStrike">
                <a:latin typeface="Arial"/>
              </a:rPr>
              <a:t>Belangrijkste reden waarom de warmtebeeld opname een verkeerde indruk wekt: je kijkt naar een reflectie van de hemel.</a:t>
            </a:r>
            <a:endParaRPr b="0" lang="nl-NL" sz="2000" spc="-1" strike="noStrike">
              <a:latin typeface="Arial"/>
            </a:endParaRPr>
          </a:p>
          <a:p>
            <a:pPr marL="216000" indent="-214200">
              <a:lnSpc>
                <a:spcPct val="100000"/>
              </a:lnSpc>
              <a:buNone/>
              <a:tabLst>
                <a:tab algn="l" pos="0"/>
              </a:tabLst>
            </a:pPr>
            <a:r>
              <a:rPr b="0" lang="en-US" sz="2000" spc="-1" strike="noStrike">
                <a:latin typeface="Arial"/>
              </a:rPr>
              <a:t>Dus EXPLICIET HET DAK ZEGT HELEMAAL NIETS !!</a:t>
            </a:r>
            <a:endParaRPr b="0" lang="nl-NL" sz="2000" spc="-1" strike="noStrike">
              <a:latin typeface="Arial"/>
            </a:endParaRPr>
          </a:p>
          <a:p>
            <a:pPr marL="216000" indent="-214200">
              <a:lnSpc>
                <a:spcPct val="100000"/>
              </a:lnSpc>
              <a:buNone/>
              <a:tabLst>
                <a:tab algn="l" pos="0"/>
              </a:tabLst>
            </a:pPr>
            <a:endParaRPr b="0" lang="nl-NL" sz="2000" spc="-1" strike="noStrike">
              <a:latin typeface="Arial"/>
            </a:endParaRPr>
          </a:p>
        </p:txBody>
      </p:sp>
      <p:sp>
        <p:nvSpPr>
          <p:cNvPr id="448" name="CustomShape 3"/>
          <p:cNvSpPr/>
          <p:nvPr/>
        </p:nvSpPr>
        <p:spPr>
          <a:xfrm>
            <a:off x="4399200" y="9555480"/>
            <a:ext cx="3370320" cy="50004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522ADCE1-743C-46E8-9334-C80454F07F91}" type="slidenum">
              <a:rPr b="0" lang="en-US" sz="1400" spc="-1" strike="noStrike">
                <a:solidFill>
                  <a:srgbClr val="000000"/>
                </a:solidFill>
                <a:latin typeface="Times New Roman"/>
                <a:ea typeface="+mn-ea"/>
              </a:rPr>
              <a:t>12</a:t>
            </a:fld>
            <a:endParaRPr b="0" lang="nl-NL" sz="14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sldImg"/>
          </p:nvPr>
        </p:nvSpPr>
        <p:spPr>
          <a:xfrm>
            <a:off x="1371600" y="754200"/>
            <a:ext cx="5027400" cy="3771720"/>
          </a:xfrm>
          <a:prstGeom prst="rect">
            <a:avLst/>
          </a:prstGeom>
          <a:ln w="0">
            <a:noFill/>
          </a:ln>
        </p:spPr>
      </p:sp>
      <p:sp>
        <p:nvSpPr>
          <p:cNvPr id="450" name="PlaceHolder 2"/>
          <p:cNvSpPr>
            <a:spLocks noGrp="1"/>
          </p:cNvSpPr>
          <p:nvPr>
            <p:ph type="body"/>
          </p:nvPr>
        </p:nvSpPr>
        <p:spPr>
          <a:xfrm>
            <a:off x="777960" y="4778280"/>
            <a:ext cx="6213240" cy="4522680"/>
          </a:xfrm>
          <a:prstGeom prst="rect">
            <a:avLst/>
          </a:prstGeom>
          <a:noFill/>
          <a:ln w="0">
            <a:noFill/>
          </a:ln>
        </p:spPr>
        <p:txBody>
          <a:bodyPr lIns="0" rIns="0" tIns="0" bIns="0" anchor="t">
            <a:normAutofit/>
          </a:bodyPr>
          <a:p>
            <a:pPr marL="216000" indent="-213480">
              <a:lnSpc>
                <a:spcPct val="100000"/>
              </a:lnSpc>
              <a:buNone/>
              <a:tabLst>
                <a:tab algn="l" pos="0"/>
              </a:tabLst>
            </a:pPr>
            <a:r>
              <a:rPr b="0" lang="nl-NL" sz="1200" spc="-1" strike="noStrike">
                <a:solidFill>
                  <a:srgbClr val="000000"/>
                </a:solidFill>
                <a:latin typeface="+mn-lt"/>
                <a:ea typeface="+mn-ea"/>
              </a:rPr>
              <a:t>Energie (Warmte) stroomt van hoog naar laag.</a:t>
            </a:r>
            <a:endParaRPr b="0" lang="nl-NL" sz="1200" spc="-1" strike="noStrike">
              <a:latin typeface="Arial"/>
            </a:endParaRPr>
          </a:p>
          <a:p>
            <a:pPr marL="216000" indent="-213480">
              <a:lnSpc>
                <a:spcPct val="100000"/>
              </a:lnSpc>
              <a:buNone/>
              <a:tabLst>
                <a:tab algn="l" pos="0"/>
              </a:tabLst>
            </a:pPr>
            <a:r>
              <a:rPr b="0" lang="nl-NL" sz="1200" spc="-1" strike="noStrike">
                <a:solidFill>
                  <a:srgbClr val="000000"/>
                </a:solidFill>
                <a:latin typeface="+mn-lt"/>
                <a:ea typeface="+mn-ea"/>
              </a:rPr>
              <a:t>Het warme object wordt kouder.</a:t>
            </a:r>
            <a:endParaRPr b="0" lang="nl-NL" sz="1200" spc="-1" strike="noStrike">
              <a:latin typeface="Arial"/>
            </a:endParaRPr>
          </a:p>
          <a:p>
            <a:pPr marL="216000" indent="-213480">
              <a:lnSpc>
                <a:spcPct val="100000"/>
              </a:lnSpc>
              <a:buNone/>
              <a:tabLst>
                <a:tab algn="l" pos="0"/>
              </a:tabLst>
            </a:pPr>
            <a:r>
              <a:rPr b="0" lang="nl-NL" sz="1200" spc="-1" strike="noStrike">
                <a:solidFill>
                  <a:srgbClr val="000000"/>
                </a:solidFill>
                <a:latin typeface="+mn-lt"/>
                <a:ea typeface="+mn-ea"/>
              </a:rPr>
              <a:t>Het koude object wordt warmer.</a:t>
            </a:r>
            <a:endParaRPr b="0" lang="nl-NL" sz="1200" spc="-1" strike="noStrike">
              <a:latin typeface="Arial"/>
            </a:endParaRPr>
          </a:p>
          <a:p>
            <a:pPr marL="216000" indent="-213480">
              <a:lnSpc>
                <a:spcPct val="100000"/>
              </a:lnSpc>
              <a:buNone/>
              <a:tabLst>
                <a:tab algn="l" pos="0"/>
              </a:tabLst>
            </a:pPr>
            <a:r>
              <a:rPr b="0" lang="nl-NL" sz="1200" spc="-1" strike="noStrike">
                <a:solidFill>
                  <a:srgbClr val="000000"/>
                </a:solidFill>
                <a:latin typeface="+mn-lt"/>
                <a:ea typeface="+mn-ea"/>
              </a:rPr>
              <a:t>De energie blijft stromen van hoge temperatuur/energie naar lagere temperatuur/energie, </a:t>
            </a:r>
            <a:endParaRPr b="0" lang="nl-NL" sz="1200" spc="-1" strike="noStrike">
              <a:latin typeface="Arial"/>
            </a:endParaRPr>
          </a:p>
          <a:p>
            <a:pPr marL="216000" indent="-213480">
              <a:lnSpc>
                <a:spcPct val="100000"/>
              </a:lnSpc>
              <a:buNone/>
              <a:tabLst>
                <a:tab algn="l" pos="0"/>
              </a:tabLst>
            </a:pPr>
            <a:r>
              <a:rPr b="0" lang="nl-NL" sz="1200" spc="-1" strike="noStrike">
                <a:solidFill>
                  <a:srgbClr val="000000"/>
                </a:solidFill>
                <a:latin typeface="+mn-lt"/>
                <a:ea typeface="+mn-ea"/>
              </a:rPr>
              <a:t>totdat beide objecten dezelfde temperatuur hebben.</a:t>
            </a:r>
            <a:endParaRPr b="0" lang="nl-NL" sz="1200" spc="-1" strike="noStrike">
              <a:latin typeface="Arial"/>
            </a:endParaRPr>
          </a:p>
          <a:p>
            <a:pPr marL="216000" indent="-213480">
              <a:lnSpc>
                <a:spcPct val="100000"/>
              </a:lnSpc>
              <a:buNone/>
              <a:tabLst>
                <a:tab algn="l" pos="0"/>
              </a:tabLst>
            </a:pPr>
            <a:r>
              <a:rPr b="0" lang="nl-NL" sz="1200" spc="-1" strike="noStrike">
                <a:solidFill>
                  <a:srgbClr val="000000"/>
                </a:solidFill>
                <a:latin typeface="+mn-lt"/>
                <a:ea typeface="+mn-ea"/>
              </a:rPr>
              <a:t> </a:t>
            </a:r>
            <a:endParaRPr b="0" lang="nl-NL" sz="1200" spc="-1" strike="noStrike">
              <a:latin typeface="Arial"/>
            </a:endParaRPr>
          </a:p>
          <a:p>
            <a:pPr marL="216000" indent="-213480">
              <a:lnSpc>
                <a:spcPct val="100000"/>
              </a:lnSpc>
              <a:buNone/>
              <a:tabLst>
                <a:tab algn="l" pos="0"/>
              </a:tabLst>
            </a:pPr>
            <a:r>
              <a:rPr b="0" lang="nl-NL" sz="1200" spc="-1" strike="noStrike" u="sng">
                <a:solidFill>
                  <a:srgbClr val="000000"/>
                </a:solidFill>
                <a:uFillTx/>
                <a:latin typeface="+mn-lt"/>
                <a:ea typeface="+mn-ea"/>
                <a:hlinkClick r:id="rId1"/>
              </a:rPr>
              <a:t>https://go.isptutor.org/brm/thermal-energy-heat-temp/thermalenergyNewgifreversed.gif</a:t>
            </a:r>
            <a:endParaRPr b="0" lang="nl-NL" sz="1200" spc="-1" strike="noStrike">
              <a:latin typeface="Arial"/>
            </a:endParaRPr>
          </a:p>
          <a:p>
            <a:pPr marL="216000" indent="-213480">
              <a:lnSpc>
                <a:spcPct val="100000"/>
              </a:lnSpc>
              <a:buNone/>
              <a:tabLst>
                <a:tab algn="l" pos="0"/>
              </a:tabLst>
            </a:pPr>
            <a:endParaRPr b="0" lang="nl-NL" sz="1200" spc="-1" strike="noStrike">
              <a:latin typeface="Arial"/>
            </a:endParaRPr>
          </a:p>
        </p:txBody>
      </p:sp>
      <p:sp>
        <p:nvSpPr>
          <p:cNvPr id="451" name="CustomShape 3"/>
          <p:cNvSpPr/>
          <p:nvPr/>
        </p:nvSpPr>
        <p:spPr>
          <a:xfrm>
            <a:off x="4402080" y="9553680"/>
            <a:ext cx="3365280" cy="5000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42594909-074C-4B1C-9F17-6F97FFBD31CC}" type="slidenum">
              <a:rPr b="0" lang="nl-NL" sz="1200" spc="-1" strike="noStrike">
                <a:solidFill>
                  <a:srgbClr val="000000"/>
                </a:solidFill>
                <a:latin typeface="+mn-lt"/>
                <a:ea typeface="+mn-ea"/>
              </a:rPr>
              <a:t>13</a:t>
            </a:fld>
            <a:endParaRPr b="0" lang="nl-NL"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sldImg"/>
          </p:nvPr>
        </p:nvSpPr>
        <p:spPr>
          <a:xfrm>
            <a:off x="1371600" y="763560"/>
            <a:ext cx="5025600" cy="3769920"/>
          </a:xfrm>
          <a:prstGeom prst="rect">
            <a:avLst/>
          </a:prstGeom>
          <a:ln w="0">
            <a:noFill/>
          </a:ln>
        </p:spPr>
      </p:sp>
      <p:sp>
        <p:nvSpPr>
          <p:cNvPr id="453" name="PlaceHolder 2"/>
          <p:cNvSpPr>
            <a:spLocks noGrp="1"/>
          </p:cNvSpPr>
          <p:nvPr>
            <p:ph type="body"/>
          </p:nvPr>
        </p:nvSpPr>
        <p:spPr>
          <a:xfrm>
            <a:off x="777240" y="4777560"/>
            <a:ext cx="6215040" cy="4523400"/>
          </a:xfrm>
          <a:prstGeom prst="rect">
            <a:avLst/>
          </a:prstGeom>
          <a:noFill/>
          <a:ln w="0">
            <a:noFill/>
          </a:ln>
        </p:spPr>
        <p:txBody>
          <a:bodyPr lIns="0" rIns="0" tIns="0" bIns="0" anchor="t">
            <a:normAutofit fontScale="92000"/>
          </a:bodyPr>
          <a:p>
            <a:pPr marL="216000" indent="-214200">
              <a:lnSpc>
                <a:spcPct val="100000"/>
              </a:lnSpc>
              <a:buNone/>
              <a:tabLst>
                <a:tab algn="l" pos="0"/>
              </a:tabLst>
            </a:pPr>
            <a:r>
              <a:rPr b="0" lang="en-US" sz="2000" spc="-1" strike="noStrike">
                <a:latin typeface="Arial"/>
              </a:rPr>
              <a:t>Er zijn een aantal manieren waarop warmte (-energie) kan worden overgedragen</a:t>
            </a:r>
            <a:endParaRPr b="0" lang="nl-NL" sz="2000" spc="-1" strike="noStrike">
              <a:latin typeface="Arial"/>
            </a:endParaRPr>
          </a:p>
          <a:p>
            <a:pPr marL="216000" indent="-214200">
              <a:lnSpc>
                <a:spcPct val="100000"/>
              </a:lnSpc>
              <a:buClr>
                <a:srgbClr val="000000"/>
              </a:buClr>
              <a:buFont typeface="StarSymbol"/>
              <a:buChar char="-"/>
              <a:tabLst>
                <a:tab algn="l" pos="0"/>
              </a:tabLst>
            </a:pPr>
            <a:r>
              <a:rPr b="0" lang="en-US" sz="2000" spc="-1" strike="noStrike">
                <a:latin typeface="Arial"/>
              </a:rPr>
              <a:t>Geleiding: door direct contact</a:t>
            </a:r>
            <a:endParaRPr b="0" lang="nl-NL" sz="2000" spc="-1" strike="noStrike">
              <a:latin typeface="Arial"/>
            </a:endParaRPr>
          </a:p>
          <a:p>
            <a:pPr marL="216000" indent="-214200">
              <a:lnSpc>
                <a:spcPct val="100000"/>
              </a:lnSpc>
              <a:buClr>
                <a:srgbClr val="000000"/>
              </a:buClr>
              <a:buFont typeface="StarSymbol"/>
              <a:buChar char="-"/>
              <a:tabLst>
                <a:tab algn="l" pos="0"/>
              </a:tabLst>
            </a:pPr>
            <a:r>
              <a:rPr b="0" lang="en-US" sz="2000" spc="-1" strike="noStrike">
                <a:latin typeface="Arial"/>
              </a:rPr>
              <a:t>Convectie: door tussenkomst van een transport medium, gas of vloeistof</a:t>
            </a:r>
            <a:endParaRPr b="0" lang="nl-NL" sz="2000" spc="-1" strike="noStrike">
              <a:latin typeface="Arial"/>
            </a:endParaRPr>
          </a:p>
          <a:p>
            <a:pPr marL="216000" indent="-214200">
              <a:lnSpc>
                <a:spcPct val="100000"/>
              </a:lnSpc>
              <a:buClr>
                <a:srgbClr val="000000"/>
              </a:buClr>
              <a:buFont typeface="StarSymbol"/>
              <a:buChar char="-"/>
              <a:tabLst>
                <a:tab algn="l" pos="0"/>
              </a:tabLst>
            </a:pPr>
            <a:r>
              <a:rPr b="0" lang="en-US" sz="2000" spc="-1" strike="noStrike">
                <a:latin typeface="+mn-lt"/>
              </a:rPr>
              <a:t>Straling: direct via een elektromagnetische golf</a:t>
            </a:r>
            <a:endParaRPr b="0" lang="nl-NL" sz="2000" spc="-1" strike="noStrike">
              <a:latin typeface="Arial"/>
            </a:endParaRPr>
          </a:p>
          <a:p>
            <a:pPr>
              <a:lnSpc>
                <a:spcPct val="100000"/>
              </a:lnSpc>
              <a:buNone/>
              <a:tabLst>
                <a:tab algn="l" pos="0"/>
              </a:tabLst>
            </a:pPr>
            <a:endParaRPr b="0" lang="nl-NL" sz="2000" spc="-1" strike="noStrike">
              <a:latin typeface="Arial"/>
            </a:endParaRPr>
          </a:p>
          <a:p>
            <a:pPr marL="216000" indent="-214200">
              <a:lnSpc>
                <a:spcPct val="100000"/>
              </a:lnSpc>
              <a:buNone/>
              <a:tabLst>
                <a:tab algn="l" pos="0"/>
              </a:tabLst>
            </a:pPr>
            <a:r>
              <a:rPr b="0" lang="en-US" sz="2000" spc="-1" strike="noStrike">
                <a:latin typeface="+mn-lt"/>
              </a:rPr>
              <a:t>Voorbeelden:</a:t>
            </a:r>
            <a:endParaRPr b="0" lang="nl-NL" sz="2000" spc="-1" strike="noStrike">
              <a:latin typeface="Arial"/>
            </a:endParaRPr>
          </a:p>
          <a:p>
            <a:pPr marL="216000" indent="-214200">
              <a:lnSpc>
                <a:spcPct val="100000"/>
              </a:lnSpc>
              <a:buNone/>
              <a:tabLst>
                <a:tab algn="l" pos="0"/>
              </a:tabLst>
            </a:pPr>
            <a:endParaRPr b="0" lang="nl-NL" sz="2000" spc="-1" strike="noStrike">
              <a:latin typeface="Arial"/>
            </a:endParaRPr>
          </a:p>
          <a:p>
            <a:pPr marL="216000" indent="-214200">
              <a:lnSpc>
                <a:spcPct val="100000"/>
              </a:lnSpc>
              <a:buNone/>
              <a:tabLst>
                <a:tab algn="l" pos="0"/>
              </a:tabLst>
            </a:pPr>
            <a:r>
              <a:rPr b="0" lang="en-US" sz="2000" spc="-1" strike="noStrike">
                <a:latin typeface="Arial"/>
              </a:rPr>
              <a:t>CV-Radiator (Temperatuur ingaand 90, retour 70):  70 .. 80% Convectie + 20 … 30% Straling</a:t>
            </a:r>
            <a:endParaRPr b="0" lang="nl-NL" sz="2000" spc="-1" strike="noStrike">
              <a:latin typeface="Arial"/>
            </a:endParaRPr>
          </a:p>
          <a:p>
            <a:pPr marL="216000" indent="-214200">
              <a:lnSpc>
                <a:spcPct val="100000"/>
              </a:lnSpc>
              <a:buNone/>
              <a:tabLst>
                <a:tab algn="l" pos="0"/>
              </a:tabLst>
            </a:pPr>
            <a:r>
              <a:rPr b="0" lang="en-US" sz="2000" spc="-1" strike="noStrike">
                <a:latin typeface="Arial"/>
              </a:rPr>
              <a:t>Lage Temperatuur radiator: minder dan 10% Straling en meer dan 90% Convectie</a:t>
            </a:r>
            <a:endParaRPr b="0" lang="nl-NL" sz="2000" spc="-1" strike="noStrike">
              <a:latin typeface="Arial"/>
            </a:endParaRPr>
          </a:p>
          <a:p>
            <a:pPr marL="216000" indent="-214200">
              <a:lnSpc>
                <a:spcPct val="100000"/>
              </a:lnSpc>
              <a:buNone/>
              <a:tabLst>
                <a:tab algn="l" pos="0"/>
              </a:tabLst>
            </a:pPr>
            <a:r>
              <a:rPr b="0" lang="en-US" sz="2000" spc="-1" strike="noStrike">
                <a:latin typeface="Arial"/>
              </a:rPr>
              <a:t>Convectorput: 100% Convectie</a:t>
            </a:r>
            <a:endParaRPr b="0" lang="nl-NL" sz="2000" spc="-1" strike="noStrike">
              <a:latin typeface="Arial"/>
            </a:endParaRPr>
          </a:p>
          <a:p>
            <a:pPr marL="216000" indent="-214200">
              <a:lnSpc>
                <a:spcPct val="100000"/>
              </a:lnSpc>
              <a:buNone/>
              <a:tabLst>
                <a:tab algn="l" pos="0"/>
              </a:tabLst>
            </a:pPr>
            <a:r>
              <a:rPr b="0" lang="en-US" sz="2000" spc="-1" strike="noStrike">
                <a:latin typeface="Arial"/>
              </a:rPr>
              <a:t>Zon, Infrarood paneel: 100% Straling</a:t>
            </a:r>
            <a:endParaRPr b="0" lang="nl-NL" sz="2000" spc="-1" strike="noStrike">
              <a:latin typeface="Arial"/>
            </a:endParaRPr>
          </a:p>
          <a:p>
            <a:pPr marL="216000" indent="-214200">
              <a:lnSpc>
                <a:spcPct val="100000"/>
              </a:lnSpc>
              <a:buNone/>
              <a:tabLst>
                <a:tab algn="l" pos="0"/>
              </a:tabLst>
            </a:pPr>
            <a:r>
              <a:rPr b="0" lang="en-US" sz="2000" spc="-1" strike="noStrike">
                <a:latin typeface="Arial"/>
              </a:rPr>
              <a:t>Airco als verwarming: 100% Convectie</a:t>
            </a:r>
            <a:endParaRPr b="0" lang="nl-NL" sz="2000" spc="-1" strike="noStrike">
              <a:latin typeface="Arial"/>
            </a:endParaRPr>
          </a:p>
        </p:txBody>
      </p:sp>
      <p:sp>
        <p:nvSpPr>
          <p:cNvPr id="454" name="CustomShape 3"/>
          <p:cNvSpPr/>
          <p:nvPr/>
        </p:nvSpPr>
        <p:spPr>
          <a:xfrm>
            <a:off x="4399200" y="9555480"/>
            <a:ext cx="3370320" cy="50004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F4D12743-33E6-4237-B7DB-39012CC7FA91}" type="slidenum">
              <a:rPr b="0" lang="en-US" sz="1400" spc="-1" strike="noStrike">
                <a:solidFill>
                  <a:srgbClr val="000000"/>
                </a:solidFill>
                <a:latin typeface="Times New Roman"/>
                <a:ea typeface="+mn-ea"/>
              </a:rPr>
              <a:t>14</a:t>
            </a:fld>
            <a:endParaRPr b="0" lang="nl-NL" sz="14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sldImg"/>
          </p:nvPr>
        </p:nvSpPr>
        <p:spPr>
          <a:xfrm>
            <a:off x="1371600" y="763560"/>
            <a:ext cx="5025600" cy="3769920"/>
          </a:xfrm>
          <a:prstGeom prst="rect">
            <a:avLst/>
          </a:prstGeom>
          <a:ln w="0">
            <a:noFill/>
          </a:ln>
        </p:spPr>
      </p:sp>
      <p:sp>
        <p:nvSpPr>
          <p:cNvPr id="456" name="PlaceHolder 2"/>
          <p:cNvSpPr>
            <a:spLocks noGrp="1"/>
          </p:cNvSpPr>
          <p:nvPr>
            <p:ph type="body"/>
          </p:nvPr>
        </p:nvSpPr>
        <p:spPr>
          <a:xfrm>
            <a:off x="777240" y="4777560"/>
            <a:ext cx="6215040" cy="4523400"/>
          </a:xfrm>
          <a:prstGeom prst="rect">
            <a:avLst/>
          </a:prstGeom>
          <a:noFill/>
          <a:ln w="0">
            <a:noFill/>
          </a:ln>
        </p:spPr>
        <p:txBody>
          <a:bodyPr lIns="0" rIns="0" tIns="0" bIns="0" anchor="t">
            <a:normAutofit/>
          </a:bodyPr>
          <a:p>
            <a:pPr marL="216000" indent="-214200">
              <a:lnSpc>
                <a:spcPct val="100000"/>
              </a:lnSpc>
              <a:buClr>
                <a:srgbClr val="000000"/>
              </a:buClr>
              <a:buFont typeface="Arial"/>
              <a:buChar char="•"/>
            </a:pPr>
            <a:r>
              <a:rPr b="0" lang="nl-NL" sz="1200" spc="-1" strike="noStrike">
                <a:solidFill>
                  <a:srgbClr val="000000"/>
                </a:solidFill>
                <a:latin typeface="+mn-lt"/>
                <a:ea typeface="+mn-ea"/>
              </a:rPr>
              <a:t>Geleiding</a:t>
            </a:r>
            <a:endParaRPr b="0" lang="nl-NL" sz="1200" spc="-1" strike="noStrike">
              <a:latin typeface="Arial"/>
            </a:endParaRPr>
          </a:p>
          <a:p>
            <a:pPr marL="216000" indent="-214200">
              <a:lnSpc>
                <a:spcPct val="100000"/>
              </a:lnSpc>
              <a:buClr>
                <a:srgbClr val="000000"/>
              </a:buClr>
              <a:buFont typeface="Arial"/>
              <a:buChar char="•"/>
            </a:pPr>
            <a:r>
              <a:rPr b="0" lang="nl-NL" sz="1200" spc="-1" strike="noStrike">
                <a:solidFill>
                  <a:srgbClr val="000000"/>
                </a:solidFill>
                <a:latin typeface="+mn-lt"/>
                <a:ea typeface="+mn-ea"/>
              </a:rPr>
              <a:t>Convectie (overdracht door gas of vloeistof gedreven door temperatuurverschillen)</a:t>
            </a:r>
            <a:endParaRPr b="0" lang="nl-NL" sz="1200" spc="-1" strike="noStrike">
              <a:latin typeface="Arial"/>
            </a:endParaRPr>
          </a:p>
          <a:p>
            <a:pPr marL="216000" indent="-214200">
              <a:lnSpc>
                <a:spcPct val="100000"/>
              </a:lnSpc>
              <a:buClr>
                <a:srgbClr val="000000"/>
              </a:buClr>
              <a:buFont typeface="Arial"/>
              <a:buChar char="•"/>
            </a:pPr>
            <a:r>
              <a:rPr b="0" lang="nl-NL" sz="1200" spc="-1" strike="noStrike">
                <a:solidFill>
                  <a:srgbClr val="000000"/>
                </a:solidFill>
                <a:latin typeface="+mn-lt"/>
                <a:ea typeface="+mn-ea"/>
              </a:rPr>
              <a:t>Straling</a:t>
            </a:r>
            <a:endParaRPr b="0" lang="nl-NL" sz="1200" spc="-1" strike="noStrike">
              <a:latin typeface="Arial"/>
            </a:endParaRPr>
          </a:p>
          <a:p>
            <a:pPr marL="216000" indent="-214200">
              <a:lnSpc>
                <a:spcPct val="100000"/>
              </a:lnSpc>
              <a:buClr>
                <a:srgbClr val="000000"/>
              </a:buClr>
              <a:buFont typeface="Arial"/>
              <a:buChar char="•"/>
            </a:pPr>
            <a:r>
              <a:rPr b="0" lang="nl-NL" sz="1200" spc="-1" strike="noStrike">
                <a:solidFill>
                  <a:srgbClr val="000000"/>
                </a:solidFill>
                <a:latin typeface="+mn-lt"/>
                <a:ea typeface="+mn-ea"/>
              </a:rPr>
              <a:t>Verdamping : kun je met een warmtebeeld camera duidelijk aantonen</a:t>
            </a:r>
            <a:endParaRPr b="0" lang="nl-NL" sz="1200" spc="-1" strike="noStrike">
              <a:latin typeface="Arial"/>
            </a:endParaRPr>
          </a:p>
          <a:p>
            <a:pPr marL="216000" indent="-214200">
              <a:lnSpc>
                <a:spcPct val="100000"/>
              </a:lnSpc>
              <a:buNone/>
              <a:tabLst>
                <a:tab algn="l" pos="0"/>
              </a:tabLst>
            </a:pP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Note:</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Als je verkoeling wilt realiseren met een airco, zet hem dan niet op Koelen maar op Drogen </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Dat verbruikt slechts 10 to 20 % van de energie die benodigd is om te koelen.</a:t>
            </a:r>
            <a:endParaRPr b="0" lang="nl-NL" sz="1200" spc="-1" strike="noStrike">
              <a:latin typeface="Arial"/>
            </a:endParaRPr>
          </a:p>
          <a:p>
            <a:pPr marL="216000" indent="-214200">
              <a:lnSpc>
                <a:spcPct val="100000"/>
              </a:lnSpc>
              <a:buNone/>
              <a:tabLst>
                <a:tab algn="l" pos="0"/>
              </a:tabLst>
            </a:pPr>
            <a:r>
              <a:rPr b="0" lang="nl-NL" sz="1200" spc="-1" strike="noStrike">
                <a:solidFill>
                  <a:srgbClr val="000000"/>
                </a:solidFill>
                <a:latin typeface="+mn-lt"/>
                <a:ea typeface="+mn-ea"/>
              </a:rPr>
              <a:t>Simpele verklaring: je gaat alleen objecten koelen, die kunnen verdampen</a:t>
            </a:r>
            <a:endParaRPr b="0" lang="nl-NL" sz="1200" spc="-1" strike="noStrike">
              <a:latin typeface="Arial"/>
            </a:endParaRPr>
          </a:p>
        </p:txBody>
      </p:sp>
      <p:sp>
        <p:nvSpPr>
          <p:cNvPr id="457" name="CustomShape 3"/>
          <p:cNvSpPr/>
          <p:nvPr/>
        </p:nvSpPr>
        <p:spPr>
          <a:xfrm>
            <a:off x="4399200" y="9555480"/>
            <a:ext cx="3370320" cy="50004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76F8C4C6-E069-4F30-A1D9-3FC123F9C165}" type="slidenum">
              <a:rPr b="0" lang="en-US" sz="1400" spc="-1" strike="noStrike">
                <a:solidFill>
                  <a:srgbClr val="000000"/>
                </a:solidFill>
                <a:latin typeface="Times New Roman"/>
                <a:ea typeface="+mn-ea"/>
              </a:rPr>
              <a:t>15</a:t>
            </a:fld>
            <a:endParaRPr b="0" lang="nl-NL" sz="14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sldImg"/>
          </p:nvPr>
        </p:nvSpPr>
        <p:spPr>
          <a:xfrm>
            <a:off x="1371600" y="763560"/>
            <a:ext cx="5025600" cy="3769920"/>
          </a:xfrm>
          <a:prstGeom prst="rect">
            <a:avLst/>
          </a:prstGeom>
          <a:ln w="0">
            <a:noFill/>
          </a:ln>
        </p:spPr>
      </p:sp>
      <p:sp>
        <p:nvSpPr>
          <p:cNvPr id="459" name="PlaceHolder 2"/>
          <p:cNvSpPr>
            <a:spLocks noGrp="1"/>
          </p:cNvSpPr>
          <p:nvPr>
            <p:ph type="body"/>
          </p:nvPr>
        </p:nvSpPr>
        <p:spPr>
          <a:xfrm>
            <a:off x="777240" y="4777560"/>
            <a:ext cx="6215400" cy="4523760"/>
          </a:xfrm>
          <a:prstGeom prst="rect">
            <a:avLst/>
          </a:prstGeom>
          <a:noFill/>
          <a:ln w="0">
            <a:noFill/>
          </a:ln>
        </p:spPr>
        <p:txBody>
          <a:bodyPr lIns="0" rIns="0" tIns="0" bIns="0" anchor="t">
            <a:normAutofit/>
          </a:bodyPr>
          <a:p>
            <a:pPr marL="216000" indent="-214560">
              <a:lnSpc>
                <a:spcPct val="100000"/>
              </a:lnSpc>
              <a:buNone/>
              <a:tabLst>
                <a:tab algn="l" pos="0"/>
              </a:tabLst>
            </a:pPr>
            <a:r>
              <a:rPr b="0" lang="en-US" sz="2000" spc="-1" strike="noStrike">
                <a:latin typeface="Arial"/>
              </a:rPr>
              <a:t>Kieren zijn soms direct te herkennen,</a:t>
            </a:r>
            <a:endParaRPr b="0" lang="nl-NL" sz="2000" spc="-1" strike="noStrike">
              <a:latin typeface="Arial"/>
            </a:endParaRPr>
          </a:p>
          <a:p>
            <a:pPr marL="216000" indent="-214560">
              <a:lnSpc>
                <a:spcPct val="100000"/>
              </a:lnSpc>
              <a:buNone/>
              <a:tabLst>
                <a:tab algn="l" pos="0"/>
              </a:tabLst>
            </a:pPr>
            <a:r>
              <a:rPr b="0" lang="en-US" sz="2000" spc="-1" strike="noStrike">
                <a:latin typeface="Arial"/>
              </a:rPr>
              <a:t>Meestal ook goed te voelen met een vinger</a:t>
            </a:r>
            <a:endParaRPr b="0" lang="nl-NL" sz="2000" spc="-1" strike="noStrike">
              <a:latin typeface="Arial"/>
            </a:endParaRPr>
          </a:p>
          <a:p>
            <a:pPr marL="216000" indent="-214560">
              <a:lnSpc>
                <a:spcPct val="100000"/>
              </a:lnSpc>
              <a:buNone/>
              <a:tabLst>
                <a:tab algn="l" pos="0"/>
              </a:tabLst>
            </a:pPr>
            <a:r>
              <a:rPr b="0" lang="en-US" sz="2000" spc="-1" strike="noStrike">
                <a:latin typeface="Arial"/>
              </a:rPr>
              <a:t>Of te zien met een vlammetje.</a:t>
            </a:r>
            <a:endParaRPr b="0" lang="nl-NL" sz="2000" spc="-1" strike="noStrike">
              <a:latin typeface="Arial"/>
            </a:endParaRPr>
          </a:p>
          <a:p>
            <a:pPr marL="216000" indent="-214560">
              <a:lnSpc>
                <a:spcPct val="100000"/>
              </a:lnSpc>
              <a:buNone/>
              <a:tabLst>
                <a:tab algn="l" pos="0"/>
              </a:tabLst>
            </a:pPr>
            <a:endParaRPr b="0" lang="nl-NL" sz="2000" spc="-1" strike="noStrike">
              <a:latin typeface="Arial"/>
            </a:endParaRPr>
          </a:p>
          <a:p>
            <a:pPr marL="216000" indent="-214560">
              <a:lnSpc>
                <a:spcPct val="100000"/>
              </a:lnSpc>
              <a:buNone/>
              <a:tabLst>
                <a:tab algn="l" pos="0"/>
              </a:tabLst>
            </a:pPr>
            <a:r>
              <a:rPr b="0" lang="en-US" sz="2000" spc="-1" strike="noStrike">
                <a:latin typeface="Arial"/>
              </a:rPr>
              <a:t>Grote vraag WELKE KANT gaat de luchtstroom op ?</a:t>
            </a:r>
            <a:endParaRPr b="0" lang="nl-NL" sz="2000" spc="-1" strike="noStrike">
              <a:latin typeface="Arial"/>
            </a:endParaRPr>
          </a:p>
          <a:p>
            <a:pPr marL="216000" indent="-214560">
              <a:lnSpc>
                <a:spcPct val="100000"/>
              </a:lnSpc>
              <a:buNone/>
              <a:tabLst>
                <a:tab algn="l" pos="0"/>
              </a:tabLst>
            </a:pPr>
            <a:r>
              <a:rPr b="0" lang="en-US" sz="2000" spc="-1" strike="noStrike">
                <a:latin typeface="Arial"/>
              </a:rPr>
              <a:t>Waar is het van afhankelijk welke kant de luchtstroom opgaat ?</a:t>
            </a:r>
            <a:endParaRPr b="0" lang="nl-NL" sz="2000" spc="-1" strike="noStrike">
              <a:latin typeface="Arial"/>
            </a:endParaRPr>
          </a:p>
          <a:p>
            <a:pPr marL="216000" indent="-214560">
              <a:lnSpc>
                <a:spcPct val="100000"/>
              </a:lnSpc>
              <a:buNone/>
              <a:tabLst>
                <a:tab algn="l" pos="0"/>
              </a:tabLst>
            </a:pPr>
            <a:r>
              <a:rPr b="0" lang="en-US" sz="2000" spc="-1" strike="noStrike">
                <a:latin typeface="Arial"/>
              </a:rPr>
              <a:t>Wat zou je zien als de lucht de andere kant op stroomt ?</a:t>
            </a:r>
            <a:endParaRPr b="0" lang="nl-NL" sz="2000" spc="-1" strike="noStrike">
              <a:latin typeface="Arial"/>
            </a:endParaRPr>
          </a:p>
          <a:p>
            <a:pPr marL="216000" indent="-214560">
              <a:lnSpc>
                <a:spcPct val="100000"/>
              </a:lnSpc>
              <a:buNone/>
              <a:tabLst>
                <a:tab algn="l" pos="0"/>
              </a:tabLst>
            </a:pPr>
            <a:endParaRPr b="0" lang="nl-NL" sz="2000" spc="-1" strike="noStrike">
              <a:latin typeface="Arial"/>
            </a:endParaRPr>
          </a:p>
          <a:p>
            <a:pPr marL="216000" indent="-214560">
              <a:lnSpc>
                <a:spcPct val="100000"/>
              </a:lnSpc>
              <a:buNone/>
              <a:tabLst>
                <a:tab algn="l" pos="0"/>
              </a:tabLst>
            </a:pPr>
            <a:r>
              <a:rPr b="1" lang="en-US" sz="2000" spc="-1" strike="noStrike">
                <a:solidFill>
                  <a:srgbClr val="000000"/>
                </a:solidFill>
                <a:latin typeface="+mn-lt"/>
                <a:ea typeface="+mn-ea"/>
              </a:rPr>
              <a:t>Centrale afzuiging en Afzuigkap vol aan te zetten</a:t>
            </a:r>
            <a:endParaRPr b="0" lang="nl-NL" sz="2000" spc="-1" strike="noStrike">
              <a:latin typeface="Arial"/>
            </a:endParaRPr>
          </a:p>
          <a:p>
            <a:pPr marL="216000" indent="-214560">
              <a:lnSpc>
                <a:spcPct val="100000"/>
              </a:lnSpc>
              <a:buNone/>
              <a:tabLst>
                <a:tab algn="l" pos="0"/>
              </a:tabLst>
            </a:pPr>
            <a:endParaRPr b="0" lang="nl-NL" sz="2000" spc="-1" strike="noStrike">
              <a:latin typeface="Arial"/>
            </a:endParaRPr>
          </a:p>
        </p:txBody>
      </p:sp>
      <p:sp>
        <p:nvSpPr>
          <p:cNvPr id="460" name="CustomShape 3"/>
          <p:cNvSpPr/>
          <p:nvPr/>
        </p:nvSpPr>
        <p:spPr>
          <a:xfrm>
            <a:off x="4399200" y="9555480"/>
            <a:ext cx="3370680" cy="50040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1E6B2017-AB8A-4062-B48B-654271AD1173}" type="slidenum">
              <a:rPr b="0" lang="en-US" sz="1400" spc="-1" strike="noStrike">
                <a:solidFill>
                  <a:srgbClr val="000000"/>
                </a:solidFill>
                <a:latin typeface="Times New Roman"/>
                <a:ea typeface="+mn-ea"/>
              </a:rPr>
              <a:t>16</a:t>
            </a:fld>
            <a:endParaRPr b="0" lang="nl-NL" sz="14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sldImg"/>
          </p:nvPr>
        </p:nvSpPr>
        <p:spPr>
          <a:xfrm>
            <a:off x="1371600" y="763560"/>
            <a:ext cx="5025600" cy="3769920"/>
          </a:xfrm>
          <a:prstGeom prst="rect">
            <a:avLst/>
          </a:prstGeom>
          <a:ln w="0">
            <a:noFill/>
          </a:ln>
        </p:spPr>
      </p:sp>
      <p:sp>
        <p:nvSpPr>
          <p:cNvPr id="462" name="PlaceHolder 2"/>
          <p:cNvSpPr>
            <a:spLocks noGrp="1"/>
          </p:cNvSpPr>
          <p:nvPr>
            <p:ph type="body"/>
          </p:nvPr>
        </p:nvSpPr>
        <p:spPr>
          <a:xfrm>
            <a:off x="777240" y="4777560"/>
            <a:ext cx="6215760" cy="4524120"/>
          </a:xfrm>
          <a:prstGeom prst="rect">
            <a:avLst/>
          </a:prstGeom>
          <a:noFill/>
          <a:ln w="0">
            <a:noFill/>
          </a:ln>
        </p:spPr>
        <p:txBody>
          <a:bodyPr lIns="0" rIns="0" tIns="0" bIns="0" anchor="t">
            <a:normAutofit/>
          </a:bodyPr>
          <a:p>
            <a:pPr marL="216000" indent="-214920">
              <a:lnSpc>
                <a:spcPct val="100000"/>
              </a:lnSpc>
              <a:buNone/>
              <a:tabLst>
                <a:tab algn="l" pos="0"/>
              </a:tabLst>
            </a:pPr>
            <a:r>
              <a:rPr b="0" lang="en-US" sz="2000" spc="-1" strike="noStrike">
                <a:latin typeface="Arial"/>
              </a:rPr>
              <a:t>Ook hier geldt weer dat je de kieren soms niet ziet of omgekeerd ziet</a:t>
            </a:r>
            <a:endParaRPr b="0" lang="nl-NL" sz="2000" spc="-1" strike="noStrike">
              <a:latin typeface="Arial"/>
            </a:endParaRPr>
          </a:p>
        </p:txBody>
      </p:sp>
      <p:sp>
        <p:nvSpPr>
          <p:cNvPr id="463" name="CustomShape 3"/>
          <p:cNvSpPr/>
          <p:nvPr/>
        </p:nvSpPr>
        <p:spPr>
          <a:xfrm>
            <a:off x="4399200" y="9555480"/>
            <a:ext cx="3371040" cy="50076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AA2171A3-093B-46DB-9C6A-4F1657C5F88A}" type="slidenum">
              <a:rPr b="0" lang="en-US" sz="1400" spc="-1" strike="noStrike">
                <a:solidFill>
                  <a:srgbClr val="000000"/>
                </a:solidFill>
                <a:latin typeface="Times New Roman"/>
                <a:ea typeface="+mn-ea"/>
              </a:rPr>
              <a:t>17</a:t>
            </a:fld>
            <a:endParaRPr b="0" lang="nl-NL" sz="14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sldImg"/>
          </p:nvPr>
        </p:nvSpPr>
        <p:spPr>
          <a:xfrm>
            <a:off x="1371600" y="763560"/>
            <a:ext cx="5025600" cy="3769920"/>
          </a:xfrm>
          <a:prstGeom prst="rect">
            <a:avLst/>
          </a:prstGeom>
          <a:ln w="0">
            <a:noFill/>
          </a:ln>
        </p:spPr>
      </p:sp>
      <p:sp>
        <p:nvSpPr>
          <p:cNvPr id="465" name="PlaceHolder 2"/>
          <p:cNvSpPr>
            <a:spLocks noGrp="1"/>
          </p:cNvSpPr>
          <p:nvPr>
            <p:ph type="body"/>
          </p:nvPr>
        </p:nvSpPr>
        <p:spPr>
          <a:xfrm>
            <a:off x="777240" y="4777560"/>
            <a:ext cx="6215400" cy="4523760"/>
          </a:xfrm>
          <a:prstGeom prst="rect">
            <a:avLst/>
          </a:prstGeom>
          <a:noFill/>
          <a:ln w="0">
            <a:noFill/>
          </a:ln>
        </p:spPr>
        <p:txBody>
          <a:bodyPr lIns="0" rIns="0" tIns="0" bIns="0" anchor="t">
            <a:normAutofit fontScale="96000"/>
          </a:bodyPr>
          <a:p>
            <a:pPr marL="216000" indent="-214560">
              <a:lnSpc>
                <a:spcPct val="100000"/>
              </a:lnSpc>
              <a:buNone/>
              <a:tabLst>
                <a:tab algn="l" pos="0"/>
              </a:tabLst>
            </a:pPr>
            <a:r>
              <a:rPr b="0" lang="en-US" sz="2000" spc="-1" strike="noStrike">
                <a:latin typeface="Arial"/>
              </a:rPr>
              <a:t>Drie verschillende situaties,</a:t>
            </a:r>
            <a:endParaRPr b="0" lang="nl-NL" sz="2000" spc="-1" strike="noStrike">
              <a:latin typeface="Arial"/>
            </a:endParaRPr>
          </a:p>
          <a:p>
            <a:pPr marL="216000" indent="-214560">
              <a:lnSpc>
                <a:spcPct val="100000"/>
              </a:lnSpc>
              <a:buNone/>
              <a:tabLst>
                <a:tab algn="l" pos="0"/>
              </a:tabLst>
            </a:pPr>
            <a:r>
              <a:rPr b="0" lang="en-US" sz="2000" spc="-1" strike="noStrike">
                <a:latin typeface="Arial"/>
              </a:rPr>
              <a:t>Waarbij de persoon het in alle drie gevallen even comfortabel heeft </a:t>
            </a:r>
            <a:endParaRPr b="0" lang="nl-NL" sz="2000" spc="-1" strike="noStrike">
              <a:latin typeface="Arial"/>
            </a:endParaRPr>
          </a:p>
          <a:p>
            <a:pPr marL="216000" indent="-214560">
              <a:lnSpc>
                <a:spcPct val="100000"/>
              </a:lnSpc>
              <a:buNone/>
              <a:tabLst>
                <a:tab algn="l" pos="0"/>
              </a:tabLst>
            </a:pPr>
            <a:r>
              <a:rPr b="0" lang="en-US" sz="2000" spc="-1" strike="noStrike">
                <a:latin typeface="Arial"/>
              </a:rPr>
              <a:t>De persoon in alle gevallen 20 graden Celsius waarneemt, </a:t>
            </a:r>
            <a:endParaRPr b="0" lang="nl-NL" sz="2000" spc="-1" strike="noStrike">
              <a:latin typeface="Arial"/>
            </a:endParaRPr>
          </a:p>
          <a:p>
            <a:pPr marL="216000" indent="-214560">
              <a:lnSpc>
                <a:spcPct val="100000"/>
              </a:lnSpc>
              <a:buNone/>
              <a:tabLst>
                <a:tab algn="l" pos="0"/>
              </a:tabLst>
            </a:pPr>
            <a:r>
              <a:rPr b="0" lang="en-US" sz="2000" spc="-1" strike="noStrike">
                <a:latin typeface="Arial"/>
              </a:rPr>
              <a:t>maar de thermostaat iets verschillends aangeeft</a:t>
            </a:r>
            <a:endParaRPr b="0" lang="nl-NL" sz="2000" spc="-1" strike="noStrike">
              <a:latin typeface="Arial"/>
            </a:endParaRPr>
          </a:p>
          <a:p>
            <a:pPr marL="216000" indent="-214560">
              <a:lnSpc>
                <a:spcPct val="100000"/>
              </a:lnSpc>
              <a:buNone/>
              <a:tabLst>
                <a:tab algn="l" pos="0"/>
              </a:tabLst>
            </a:pPr>
            <a:r>
              <a:rPr b="0" lang="en-US" sz="2000" spc="-1" strike="noStrike">
                <a:latin typeface="Arial"/>
              </a:rPr>
              <a:t>Links: de klassieke radiator verwarming, muren=19, lucht=21, thermostaat=20</a:t>
            </a:r>
            <a:endParaRPr b="0" lang="nl-NL" sz="2000" spc="-1" strike="noStrike">
              <a:latin typeface="Arial"/>
            </a:endParaRPr>
          </a:p>
          <a:p>
            <a:pPr marL="216000" indent="-214560">
              <a:lnSpc>
                <a:spcPct val="100000"/>
              </a:lnSpc>
              <a:buNone/>
              <a:tabLst>
                <a:tab algn="l" pos="0"/>
              </a:tabLst>
            </a:pPr>
            <a:r>
              <a:rPr b="0" lang="en-US" sz="2000" spc="-1" strike="noStrike">
                <a:latin typeface="Arial"/>
              </a:rPr>
              <a:t>Midden luchtverwarming (die net is aangezet) , muren=10, lucht=30, thermostaat=23</a:t>
            </a:r>
            <a:endParaRPr b="0" lang="nl-NL" sz="2000" spc="-1" strike="noStrike">
              <a:latin typeface="Arial"/>
            </a:endParaRPr>
          </a:p>
          <a:p>
            <a:pPr marL="216000" indent="-214560">
              <a:lnSpc>
                <a:spcPct val="100000"/>
              </a:lnSpc>
              <a:buNone/>
              <a:tabLst>
                <a:tab algn="l" pos="0"/>
              </a:tabLst>
            </a:pPr>
            <a:r>
              <a:rPr b="0" lang="en-US" sz="2000" spc="-1" strike="noStrike">
                <a:latin typeface="Arial"/>
              </a:rPr>
              <a:t>Rechts: Infrarood verwarming, muren=10, lucht=10, thermostaat=11</a:t>
            </a:r>
            <a:endParaRPr b="0" lang="nl-NL" sz="2000" spc="-1" strike="noStrike">
              <a:latin typeface="Arial"/>
            </a:endParaRPr>
          </a:p>
          <a:p>
            <a:pPr marL="216000" indent="-214560">
              <a:lnSpc>
                <a:spcPct val="100000"/>
              </a:lnSpc>
              <a:buNone/>
              <a:tabLst>
                <a:tab algn="l" pos="0"/>
              </a:tabLst>
            </a:pPr>
            <a:endParaRPr b="0" lang="nl-NL" sz="2000" spc="-1" strike="noStrike">
              <a:latin typeface="Arial"/>
            </a:endParaRPr>
          </a:p>
          <a:p>
            <a:pPr marL="216000" indent="-214560">
              <a:lnSpc>
                <a:spcPct val="100000"/>
              </a:lnSpc>
              <a:buNone/>
              <a:tabLst>
                <a:tab algn="l" pos="0"/>
              </a:tabLst>
            </a:pPr>
            <a:r>
              <a:rPr b="0" lang="en-US" sz="2000" spc="-1" strike="noStrike">
                <a:latin typeface="Arial"/>
              </a:rPr>
              <a:t>Als je nu kijkt naar het </a:t>
            </a:r>
            <a:r>
              <a:rPr b="1" lang="en-US" sz="2800" spc="-1" strike="noStrike">
                <a:latin typeface="Arial"/>
              </a:rPr>
              <a:t>warmtelek</a:t>
            </a:r>
            <a:r>
              <a:rPr b="0" lang="en-US" sz="2000" spc="-1" strike="noStrike">
                <a:latin typeface="Arial"/>
              </a:rPr>
              <a:t>, dan is dat links velen malen groter dan in de andere situaties</a:t>
            </a:r>
            <a:endParaRPr b="0" lang="nl-NL" sz="2000" spc="-1" strike="noStrike">
              <a:latin typeface="Arial"/>
            </a:endParaRPr>
          </a:p>
        </p:txBody>
      </p:sp>
      <p:sp>
        <p:nvSpPr>
          <p:cNvPr id="466" name="CustomShape 3"/>
          <p:cNvSpPr/>
          <p:nvPr/>
        </p:nvSpPr>
        <p:spPr>
          <a:xfrm>
            <a:off x="4399200" y="9555480"/>
            <a:ext cx="3370680" cy="50040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6245DA95-FC03-4818-9EDD-90AC41CC122A}" type="slidenum">
              <a:rPr b="0" lang="en-US" sz="1400" spc="-1" strike="noStrike">
                <a:solidFill>
                  <a:srgbClr val="000000"/>
                </a:solidFill>
                <a:latin typeface="Times New Roman"/>
                <a:ea typeface="+mn-ea"/>
              </a:rPr>
              <a:t>18</a:t>
            </a:fld>
            <a:endParaRPr b="0" lang="nl-NL" sz="14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sldImg"/>
          </p:nvPr>
        </p:nvSpPr>
        <p:spPr>
          <a:xfrm>
            <a:off x="1371600" y="763560"/>
            <a:ext cx="5025600" cy="3769920"/>
          </a:xfrm>
          <a:prstGeom prst="rect">
            <a:avLst/>
          </a:prstGeom>
          <a:ln w="0">
            <a:noFill/>
          </a:ln>
        </p:spPr>
      </p:sp>
      <p:sp>
        <p:nvSpPr>
          <p:cNvPr id="468" name="PlaceHolder 2"/>
          <p:cNvSpPr>
            <a:spLocks noGrp="1"/>
          </p:cNvSpPr>
          <p:nvPr>
            <p:ph type="body"/>
          </p:nvPr>
        </p:nvSpPr>
        <p:spPr>
          <a:xfrm>
            <a:off x="777240" y="4777560"/>
            <a:ext cx="6215400" cy="4523760"/>
          </a:xfrm>
          <a:prstGeom prst="rect">
            <a:avLst/>
          </a:prstGeom>
          <a:noFill/>
          <a:ln w="0">
            <a:noFill/>
          </a:ln>
        </p:spPr>
        <p:txBody>
          <a:bodyPr lIns="0" rIns="0" tIns="0" bIns="0" anchor="t">
            <a:normAutofit/>
          </a:bodyPr>
          <a:p>
            <a:pPr marL="216000" indent="-214560">
              <a:lnSpc>
                <a:spcPct val="100000"/>
              </a:lnSpc>
              <a:buNone/>
              <a:tabLst>
                <a:tab algn="l" pos="0"/>
              </a:tabLst>
            </a:pPr>
            <a:r>
              <a:rPr b="0" lang="en-US" sz="2000" spc="-1" strike="noStrike">
                <a:latin typeface="Arial"/>
              </a:rPr>
              <a:t>De uitspraken WAAR/ONWAAR zijn bedoeld als “het zoui goed WAAR/ONWAAR kunnen zijn“</a:t>
            </a:r>
            <a:endParaRPr b="0" lang="nl-NL" sz="2000" spc="-1" strike="noStrike">
              <a:latin typeface="Arial"/>
            </a:endParaRPr>
          </a:p>
          <a:p>
            <a:pPr marL="216000" indent="-214560">
              <a:lnSpc>
                <a:spcPct val="100000"/>
              </a:lnSpc>
              <a:buNone/>
              <a:tabLst>
                <a:tab algn="l" pos="0"/>
              </a:tabLst>
            </a:pPr>
            <a:endParaRPr b="0" lang="nl-NL" sz="2000" spc="-1" strike="noStrike">
              <a:latin typeface="Arial"/>
            </a:endParaRPr>
          </a:p>
          <a:p>
            <a:pPr marL="216000" indent="-214560">
              <a:lnSpc>
                <a:spcPct val="100000"/>
              </a:lnSpc>
              <a:buNone/>
              <a:tabLst>
                <a:tab algn="l" pos="0"/>
              </a:tabLst>
            </a:pPr>
            <a:r>
              <a:rPr b="0" lang="en-US" sz="2000" spc="-1" strike="noStrike">
                <a:latin typeface="Arial"/>
              </a:rPr>
              <a:t>Thermostaat meet anders dan een (gemiddeld) persoon en </a:t>
            </a:r>
            <a:endParaRPr b="0" lang="nl-NL" sz="2000" spc="-1" strike="noStrike">
              <a:latin typeface="Arial"/>
            </a:endParaRPr>
          </a:p>
          <a:p>
            <a:pPr marL="216000" indent="-214560">
              <a:lnSpc>
                <a:spcPct val="100000"/>
              </a:lnSpc>
              <a:buNone/>
              <a:tabLst>
                <a:tab algn="l" pos="0"/>
              </a:tabLst>
            </a:pPr>
            <a:r>
              <a:rPr b="0" lang="en-US" sz="2000" spc="-1" strike="noStrike">
                <a:latin typeface="Arial"/>
              </a:rPr>
              <a:t>de gemiddelde thermostaat volgt bovenstaande formule.</a:t>
            </a:r>
            <a:endParaRPr b="0" lang="nl-NL" sz="2000" spc="-1" strike="noStrike">
              <a:latin typeface="Arial"/>
            </a:endParaRPr>
          </a:p>
          <a:p>
            <a:pPr marL="216000" indent="-214560">
              <a:lnSpc>
                <a:spcPct val="100000"/>
              </a:lnSpc>
              <a:buNone/>
              <a:tabLst>
                <a:tab algn="l" pos="0"/>
              </a:tabLst>
            </a:pPr>
            <a:endParaRPr b="0" lang="nl-NL" sz="2000" spc="-1" strike="noStrike">
              <a:latin typeface="Arial"/>
            </a:endParaRPr>
          </a:p>
          <a:p>
            <a:pPr marL="216000" indent="-214560">
              <a:lnSpc>
                <a:spcPct val="100000"/>
              </a:lnSpc>
              <a:buNone/>
              <a:tabLst>
                <a:tab algn="l" pos="0"/>
              </a:tabLst>
            </a:pPr>
            <a:r>
              <a:rPr b="0" lang="en-US" sz="2000" spc="-1" strike="noStrike">
                <a:latin typeface="Arial"/>
              </a:rPr>
              <a:t>Stel we hebben het comfortabel bij 19 graden Celsius,</a:t>
            </a:r>
            <a:endParaRPr b="0" lang="nl-NL" sz="2000" spc="-1" strike="noStrike">
              <a:latin typeface="Arial"/>
            </a:endParaRPr>
          </a:p>
          <a:p>
            <a:pPr marL="216000" indent="-214560">
              <a:lnSpc>
                <a:spcPct val="100000"/>
              </a:lnSpc>
              <a:buNone/>
              <a:tabLst>
                <a:tab algn="l" pos="0"/>
              </a:tabLst>
            </a:pPr>
            <a:r>
              <a:rPr b="0" lang="en-US" sz="2000" spc="-1" strike="noStrike">
                <a:latin typeface="Arial"/>
              </a:rPr>
              <a:t>Beter glas of betere muuriusolatie verhoogt de temperatuur van het wand oppervlakte.</a:t>
            </a:r>
            <a:endParaRPr b="0" lang="nl-NL" sz="2000" spc="-1" strike="noStrike">
              <a:latin typeface="Arial"/>
            </a:endParaRPr>
          </a:p>
          <a:p>
            <a:pPr marL="216000" indent="-214560">
              <a:lnSpc>
                <a:spcPct val="100000"/>
              </a:lnSpc>
              <a:buNone/>
              <a:tabLst>
                <a:tab algn="l" pos="0"/>
              </a:tabLst>
            </a:pPr>
            <a:r>
              <a:rPr b="0" lang="en-US" sz="2000" spc="-1" strike="noStrike">
                <a:latin typeface="Arial"/>
              </a:rPr>
              <a:t>We kunnen na het nemen van zo’n maatregel de thermostaat lager zetten !!!!</a:t>
            </a:r>
            <a:endParaRPr b="0" lang="nl-NL" sz="2000" spc="-1" strike="noStrike">
              <a:latin typeface="Arial"/>
            </a:endParaRPr>
          </a:p>
        </p:txBody>
      </p:sp>
      <p:sp>
        <p:nvSpPr>
          <p:cNvPr id="469" name="CustomShape 3"/>
          <p:cNvSpPr/>
          <p:nvPr/>
        </p:nvSpPr>
        <p:spPr>
          <a:xfrm>
            <a:off x="4399200" y="9555480"/>
            <a:ext cx="3370680" cy="50040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1201E4D9-84FB-44AF-AF2D-BD29D6BDF8B7}" type="slidenum">
              <a:rPr b="0" lang="en-US" sz="1400" spc="-1" strike="noStrike">
                <a:solidFill>
                  <a:srgbClr val="000000"/>
                </a:solidFill>
                <a:latin typeface="Times New Roman"/>
                <a:ea typeface="+mn-ea"/>
              </a:rPr>
              <a:t>19</a:t>
            </a:fld>
            <a:endParaRPr b="0" lang="nl-NL" sz="14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type="sldImg"/>
          </p:nvPr>
        </p:nvSpPr>
        <p:spPr>
          <a:xfrm>
            <a:off x="1371600" y="763560"/>
            <a:ext cx="5025600" cy="3769920"/>
          </a:xfrm>
          <a:prstGeom prst="rect">
            <a:avLst/>
          </a:prstGeom>
          <a:ln w="0">
            <a:noFill/>
          </a:ln>
        </p:spPr>
      </p:sp>
      <p:sp>
        <p:nvSpPr>
          <p:cNvPr id="417" name="PlaceHolder 2"/>
          <p:cNvSpPr>
            <a:spLocks noGrp="1"/>
          </p:cNvSpPr>
          <p:nvPr>
            <p:ph type="body"/>
          </p:nvPr>
        </p:nvSpPr>
        <p:spPr>
          <a:xfrm>
            <a:off x="777240" y="4777560"/>
            <a:ext cx="6215400" cy="4523760"/>
          </a:xfrm>
          <a:prstGeom prst="rect">
            <a:avLst/>
          </a:prstGeom>
          <a:noFill/>
          <a:ln w="0">
            <a:noFill/>
          </a:ln>
        </p:spPr>
        <p:txBody>
          <a:bodyPr lIns="0" rIns="0" tIns="0" bIns="0" anchor="t">
            <a:normAutofit fontScale="78000"/>
          </a:bodyPr>
          <a:p>
            <a:pPr marL="216000" indent="-214560">
              <a:lnSpc>
                <a:spcPct val="100000"/>
              </a:lnSpc>
              <a:buNone/>
              <a:tabLst>
                <a:tab algn="l" pos="0"/>
              </a:tabLst>
            </a:pPr>
            <a:r>
              <a:rPr b="0" lang="en-US" sz="2000" spc="-1" strike="noStrike">
                <a:latin typeface="Arial"/>
              </a:rPr>
              <a:t>Notities van de spreker</a:t>
            </a:r>
            <a:endParaRPr b="0" lang="nl-NL" sz="2000" spc="-1" strike="noStrike">
              <a:latin typeface="Arial"/>
            </a:endParaRPr>
          </a:p>
          <a:p>
            <a:pPr marL="216000" indent="-214560">
              <a:lnSpc>
                <a:spcPct val="100000"/>
              </a:lnSpc>
              <a:buClr>
                <a:srgbClr val="000000"/>
              </a:buClr>
              <a:buFont typeface="StarSymbol"/>
              <a:buChar char="-"/>
              <a:tabLst>
                <a:tab algn="l" pos="0"/>
              </a:tabLst>
            </a:pPr>
            <a:r>
              <a:rPr b="0" lang="en-US" sz="2000" spc="-1" strike="noStrike">
                <a:latin typeface="Arial"/>
              </a:rPr>
              <a:t>Lader + Kabel + Aanwijzer </a:t>
            </a:r>
            <a:endParaRPr b="0" lang="nl-NL" sz="2000" spc="-1" strike="noStrike">
              <a:latin typeface="Arial"/>
            </a:endParaRPr>
          </a:p>
          <a:p>
            <a:pPr marL="216000" indent="-214560">
              <a:lnSpc>
                <a:spcPct val="100000"/>
              </a:lnSpc>
              <a:buClr>
                <a:srgbClr val="000000"/>
              </a:buClr>
              <a:buFont typeface="StarSymbol"/>
              <a:buChar char="-"/>
              <a:tabLst>
                <a:tab algn="l" pos="0"/>
              </a:tabLst>
            </a:pPr>
            <a:r>
              <a:rPr b="0" lang="en-US" sz="2000" spc="-1" strike="noStrike">
                <a:latin typeface="Arial"/>
              </a:rPr>
              <a:t>Lader aansluiten</a:t>
            </a:r>
            <a:endParaRPr b="0" lang="nl-NL" sz="2000" spc="-1" strike="noStrike">
              <a:latin typeface="Arial"/>
            </a:endParaRPr>
          </a:p>
          <a:p>
            <a:pPr marL="216000" indent="-214560">
              <a:lnSpc>
                <a:spcPct val="100000"/>
              </a:lnSpc>
              <a:buClr>
                <a:srgbClr val="000000"/>
              </a:buClr>
              <a:buFont typeface="StarSymbol"/>
              <a:buChar char="-"/>
              <a:tabLst>
                <a:tab algn="l" pos="0"/>
              </a:tabLst>
            </a:pPr>
            <a:r>
              <a:rPr b="0" lang="en-US" sz="2000" spc="-1" strike="noStrike">
                <a:latin typeface="Arial"/>
              </a:rPr>
              <a:t>Powersaving uitschakelen</a:t>
            </a:r>
            <a:endParaRPr b="0" lang="nl-NL" sz="2000" spc="-1" strike="noStrike">
              <a:latin typeface="Arial"/>
            </a:endParaRPr>
          </a:p>
          <a:p>
            <a:pPr marL="216000" indent="-214560">
              <a:lnSpc>
                <a:spcPct val="100000"/>
              </a:lnSpc>
              <a:buClr>
                <a:srgbClr val="000000"/>
              </a:buClr>
              <a:buFont typeface="StarSymbol"/>
              <a:buChar char="-"/>
              <a:tabLst>
                <a:tab algn="l" pos="0"/>
              </a:tabLst>
            </a:pPr>
            <a:r>
              <a:rPr b="0" lang="en-US" sz="2000" spc="-1" strike="noStrike">
                <a:latin typeface="Arial"/>
              </a:rPr>
              <a:t>Fn toetsen inschakelen:  press Fn  - press Caps</a:t>
            </a:r>
            <a:endParaRPr b="0" lang="nl-NL" sz="2000" spc="-1" strike="noStrike">
              <a:latin typeface="Arial"/>
            </a:endParaRPr>
          </a:p>
          <a:p>
            <a:pPr marL="216000" indent="-214560">
              <a:lnSpc>
                <a:spcPct val="100000"/>
              </a:lnSpc>
              <a:buNone/>
              <a:tabLst>
                <a:tab algn="l" pos="0"/>
              </a:tabLst>
            </a:pPr>
            <a:endParaRPr b="0" lang="nl-NL" sz="2000" spc="-1" strike="noStrike">
              <a:latin typeface="Arial"/>
            </a:endParaRPr>
          </a:p>
          <a:p>
            <a:pPr marL="216000" indent="-214560">
              <a:lnSpc>
                <a:spcPct val="100000"/>
              </a:lnSpc>
              <a:buNone/>
              <a:tabLst>
                <a:tab algn="l" pos="0"/>
              </a:tabLst>
            </a:pPr>
            <a:r>
              <a:rPr b="0" lang="en-US" sz="2000" spc="-1" strike="noStrike">
                <a:latin typeface="Arial"/>
              </a:rPr>
              <a:t>Ik zal zoveel mogelijk proberen via voorbeelden de ins- en outs van warmtebeelden duidelijk te maken.</a:t>
            </a:r>
            <a:endParaRPr b="0" lang="nl-NL" sz="2000" spc="-1" strike="noStrike">
              <a:latin typeface="Arial"/>
            </a:endParaRPr>
          </a:p>
          <a:p>
            <a:pPr marL="216000" indent="-214560">
              <a:lnSpc>
                <a:spcPct val="100000"/>
              </a:lnSpc>
              <a:buNone/>
              <a:tabLst>
                <a:tab algn="l" pos="0"/>
              </a:tabLst>
            </a:pPr>
            <a:r>
              <a:rPr b="0" lang="en-US" sz="2000" spc="-1" strike="noStrike">
                <a:latin typeface="Arial"/>
              </a:rPr>
              <a:t>Er is echter niet aan te ontkomen om toch wat basis natuurkubnde er bij te halen.</a:t>
            </a:r>
            <a:endParaRPr b="0" lang="nl-NL" sz="2000" spc="-1" strike="noStrike">
              <a:latin typeface="Arial"/>
            </a:endParaRPr>
          </a:p>
          <a:p>
            <a:pPr marL="216000" indent="-214560">
              <a:lnSpc>
                <a:spcPct val="100000"/>
              </a:lnSpc>
              <a:buNone/>
              <a:tabLst>
                <a:tab algn="l" pos="0"/>
              </a:tabLst>
            </a:pPr>
            <a:r>
              <a:rPr b="0" lang="en-US" sz="2000" spc="-1" strike="noStrike">
                <a:latin typeface="Arial"/>
              </a:rPr>
              <a:t>Ik zal ook een enkele formule laten zien, loop dan niet gelijk de zaal uit, want je mag hem meteen vergeten.</a:t>
            </a:r>
            <a:endParaRPr b="0" lang="nl-NL" sz="2000" spc="-1" strike="noStrike">
              <a:latin typeface="Arial"/>
            </a:endParaRPr>
          </a:p>
          <a:p>
            <a:pPr marL="216000" indent="-214560">
              <a:lnSpc>
                <a:spcPct val="100000"/>
              </a:lnSpc>
              <a:buNone/>
              <a:tabLst>
                <a:tab algn="l" pos="0"/>
              </a:tabLst>
            </a:pPr>
            <a:r>
              <a:rPr b="0" lang="en-US" sz="2000" spc="-1" strike="noStrike">
                <a:latin typeface="Arial"/>
              </a:rPr>
              <a:t>Sommige onderwerpen staan niet helemaal in een logische volgorde,</a:t>
            </a:r>
            <a:endParaRPr b="0" lang="nl-NL" sz="2000" spc="-1" strike="noStrike">
              <a:latin typeface="Arial"/>
            </a:endParaRPr>
          </a:p>
          <a:p>
            <a:pPr marL="216000" indent="-214560">
              <a:lnSpc>
                <a:spcPct val="100000"/>
              </a:lnSpc>
              <a:buNone/>
              <a:tabLst>
                <a:tab algn="l" pos="0"/>
              </a:tabLst>
            </a:pPr>
            <a:r>
              <a:rPr b="0" lang="en-US" sz="2000" spc="-1" strike="noStrike">
                <a:latin typeface="Arial"/>
              </a:rPr>
              <a:t>Maar dat is om te voorkomen dat er te veel natuurkunde achter elkaar wordt getoond.</a:t>
            </a:r>
            <a:endParaRPr b="0" lang="nl-NL" sz="2000" spc="-1" strike="noStrike">
              <a:latin typeface="Arial"/>
            </a:endParaRPr>
          </a:p>
          <a:p>
            <a:pPr marL="216000" indent="-214560">
              <a:lnSpc>
                <a:spcPct val="100000"/>
              </a:lnSpc>
              <a:buNone/>
              <a:tabLst>
                <a:tab algn="l" pos="0"/>
              </a:tabLst>
            </a:pPr>
            <a:r>
              <a:rPr b="0" lang="en-US" sz="2000" spc="-1" strike="noStrike">
                <a:latin typeface="Arial"/>
              </a:rPr>
              <a:t>Motto met intuïtie kom je een heel eind,</a:t>
            </a:r>
            <a:endParaRPr b="0" lang="nl-NL" sz="2000" spc="-1" strike="noStrike">
              <a:latin typeface="Arial"/>
            </a:endParaRPr>
          </a:p>
          <a:p>
            <a:pPr marL="216000" indent="-214560">
              <a:lnSpc>
                <a:spcPct val="100000"/>
              </a:lnSpc>
              <a:buNone/>
              <a:tabLst>
                <a:tab algn="l" pos="0"/>
              </a:tabLst>
            </a:pPr>
            <a:r>
              <a:rPr b="0" lang="en-US" sz="2000" spc="-1" strike="noStrike">
                <a:latin typeface="Arial"/>
              </a:rPr>
              <a:t>Maar soms mis je zaken</a:t>
            </a:r>
            <a:endParaRPr b="0" lang="nl-NL" sz="2000" spc="-1" strike="noStrike">
              <a:latin typeface="Arial"/>
            </a:endParaRPr>
          </a:p>
          <a:p>
            <a:pPr marL="216000" indent="-214560">
              <a:lnSpc>
                <a:spcPct val="100000"/>
              </a:lnSpc>
              <a:buNone/>
              <a:tabLst>
                <a:tab algn="l" pos="0"/>
              </a:tabLst>
            </a:pPr>
            <a:r>
              <a:rPr b="0" lang="en-US" sz="2000" spc="-1" strike="noStrike">
                <a:latin typeface="Arial"/>
              </a:rPr>
              <a:t>En soms interpreteer je zaken fout.</a:t>
            </a:r>
            <a:endParaRPr b="0" lang="nl-NL" sz="2000" spc="-1" strike="noStrike">
              <a:latin typeface="Arial"/>
            </a:endParaRPr>
          </a:p>
          <a:p>
            <a:pPr marL="216000" indent="-214560">
              <a:lnSpc>
                <a:spcPct val="100000"/>
              </a:lnSpc>
              <a:buNone/>
              <a:tabLst>
                <a:tab algn="l" pos="0"/>
              </a:tabLst>
            </a:pPr>
            <a:r>
              <a:rPr b="0" lang="en-US" sz="2000" spc="-1" strike="noStrike">
                <a:latin typeface="Arial"/>
              </a:rPr>
              <a:t>Dubbelcheck dus altijd.</a:t>
            </a:r>
            <a:endParaRPr b="0" lang="nl-NL" sz="2000" spc="-1" strike="noStrike">
              <a:latin typeface="Arial"/>
            </a:endParaRPr>
          </a:p>
          <a:p>
            <a:pPr marL="216000" indent="-214560">
              <a:lnSpc>
                <a:spcPct val="100000"/>
              </a:lnSpc>
              <a:buNone/>
              <a:tabLst>
                <a:tab algn="l" pos="0"/>
              </a:tabLst>
            </a:pPr>
            <a:endParaRPr b="0" lang="nl-NL" sz="2000" spc="-1" strike="noStrike">
              <a:latin typeface="Arial"/>
            </a:endParaRPr>
          </a:p>
          <a:p>
            <a:pPr marL="216000" indent="-214560">
              <a:lnSpc>
                <a:spcPct val="100000"/>
              </a:lnSpc>
              <a:buNone/>
              <a:tabLst>
                <a:tab algn="l" pos="0"/>
              </a:tabLst>
            </a:pPr>
            <a:endParaRPr b="0" lang="nl-NL" sz="2000" spc="-1" strike="noStrike">
              <a:latin typeface="Arial"/>
            </a:endParaRPr>
          </a:p>
        </p:txBody>
      </p:sp>
      <p:sp>
        <p:nvSpPr>
          <p:cNvPr id="418" name="CustomShape 3"/>
          <p:cNvSpPr/>
          <p:nvPr/>
        </p:nvSpPr>
        <p:spPr>
          <a:xfrm>
            <a:off x="4399200" y="9555480"/>
            <a:ext cx="3370680" cy="50040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C84400AD-3EB8-41C7-8E77-878E42EC55AD}" type="slidenum">
              <a:rPr b="0" lang="en-US" sz="1400" spc="-1" strike="noStrike">
                <a:solidFill>
                  <a:srgbClr val="000000"/>
                </a:solidFill>
                <a:latin typeface="Times New Roman"/>
                <a:ea typeface="+mn-ea"/>
              </a:rPr>
              <a:t>2</a:t>
            </a:fld>
            <a:endParaRPr b="0" lang="nl-NL" sz="14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sldImg"/>
          </p:nvPr>
        </p:nvSpPr>
        <p:spPr>
          <a:xfrm>
            <a:off x="1371600" y="763560"/>
            <a:ext cx="5025600" cy="3769920"/>
          </a:xfrm>
          <a:prstGeom prst="rect">
            <a:avLst/>
          </a:prstGeom>
          <a:ln w="0">
            <a:noFill/>
          </a:ln>
        </p:spPr>
      </p:sp>
      <p:sp>
        <p:nvSpPr>
          <p:cNvPr id="471" name="PlaceHolder 2"/>
          <p:cNvSpPr>
            <a:spLocks noGrp="1"/>
          </p:cNvSpPr>
          <p:nvPr>
            <p:ph type="body"/>
          </p:nvPr>
        </p:nvSpPr>
        <p:spPr>
          <a:xfrm>
            <a:off x="777240" y="4777560"/>
            <a:ext cx="6215040" cy="4523400"/>
          </a:xfrm>
          <a:prstGeom prst="rect">
            <a:avLst/>
          </a:prstGeom>
          <a:noFill/>
          <a:ln w="0">
            <a:noFill/>
          </a:ln>
        </p:spPr>
        <p:txBody>
          <a:bodyPr lIns="0" rIns="0" tIns="0" bIns="0" anchor="t">
            <a:normAutofit fontScale="87000"/>
          </a:bodyPr>
          <a:p>
            <a:pPr marL="216000" indent="-214200">
              <a:lnSpc>
                <a:spcPct val="100000"/>
              </a:lnSpc>
              <a:buNone/>
              <a:tabLst>
                <a:tab algn="l" pos="0"/>
              </a:tabLst>
            </a:pPr>
            <a:r>
              <a:rPr b="0" lang="en-US" sz="2000" spc="-1" strike="noStrike">
                <a:latin typeface="Arial"/>
              </a:rPr>
              <a:t>De echte foto is op een ander tijdstip genomen, alleen ter verduidelijking.</a:t>
            </a:r>
            <a:endParaRPr b="0" lang="nl-NL" sz="2000" spc="-1" strike="noStrike">
              <a:latin typeface="Arial"/>
            </a:endParaRPr>
          </a:p>
          <a:p>
            <a:pPr marL="216000" indent="-214200">
              <a:lnSpc>
                <a:spcPct val="100000"/>
              </a:lnSpc>
              <a:buNone/>
              <a:tabLst>
                <a:tab algn="l" pos="0"/>
              </a:tabLst>
            </a:pPr>
            <a:r>
              <a:rPr b="0" lang="en-US" sz="2000" spc="-1" strike="noStrike">
                <a:latin typeface="Arial"/>
              </a:rPr>
              <a:t>De warmtebeeld opnamen zijn laat in de avond gemaakt (toe het donker was), vlak achter elkaar.</a:t>
            </a:r>
            <a:endParaRPr b="0" lang="nl-NL" sz="2000" spc="-1" strike="noStrike">
              <a:latin typeface="Arial"/>
            </a:endParaRPr>
          </a:p>
          <a:p>
            <a:pPr marL="216000" indent="-214200">
              <a:lnSpc>
                <a:spcPct val="100000"/>
              </a:lnSpc>
              <a:buNone/>
              <a:tabLst>
                <a:tab algn="l" pos="0"/>
              </a:tabLst>
            </a:pPr>
            <a:r>
              <a:rPr b="0" lang="en-US" sz="2000" spc="-1" strike="noStrike">
                <a:latin typeface="Arial"/>
              </a:rPr>
              <a:t>Beide foto’s laten een identiek beeld zien, </a:t>
            </a:r>
            <a:endParaRPr b="0" lang="nl-NL" sz="2000" spc="-1" strike="noStrike">
              <a:latin typeface="Arial"/>
            </a:endParaRPr>
          </a:p>
          <a:p>
            <a:pPr marL="216000" indent="-214200">
              <a:lnSpc>
                <a:spcPct val="100000"/>
              </a:lnSpc>
              <a:buNone/>
              <a:tabLst>
                <a:tab algn="l" pos="0"/>
              </a:tabLst>
            </a:pPr>
            <a:r>
              <a:rPr b="0" lang="en-US" sz="2000" spc="-1" strike="noStrike">
                <a:latin typeface="Arial"/>
              </a:rPr>
              <a:t>maar de middelste foto schaalt helemaal verkeerd (-40 graden Celsius),</a:t>
            </a:r>
            <a:endParaRPr b="0" lang="nl-NL" sz="2000" spc="-1" strike="noStrike">
              <a:latin typeface="Arial"/>
            </a:endParaRPr>
          </a:p>
          <a:p>
            <a:pPr marL="216000" indent="-214200">
              <a:lnSpc>
                <a:spcPct val="100000"/>
              </a:lnSpc>
              <a:buNone/>
              <a:tabLst>
                <a:tab algn="l" pos="0"/>
              </a:tabLst>
            </a:pPr>
            <a:r>
              <a:rPr b="0" lang="en-US" sz="2000" spc="-1" strike="noStrike">
                <a:latin typeface="Arial"/>
              </a:rPr>
              <a:t>Reden is dat het dak in beeld is, in combinatie met een heldere hemel</a:t>
            </a:r>
            <a:endParaRPr b="0" lang="nl-NL" sz="2000" spc="-1" strike="noStrike">
              <a:latin typeface="Arial"/>
            </a:endParaRPr>
          </a:p>
          <a:p>
            <a:pPr marL="216000" indent="-214200">
              <a:lnSpc>
                <a:spcPct val="100000"/>
              </a:lnSpc>
              <a:buNone/>
              <a:tabLst>
                <a:tab algn="l" pos="0"/>
              </a:tabLst>
            </a:pPr>
            <a:endParaRPr b="0" lang="nl-NL" sz="2000" spc="-1" strike="noStrike">
              <a:latin typeface="Arial"/>
            </a:endParaRPr>
          </a:p>
          <a:p>
            <a:pPr marL="216000" indent="-214200">
              <a:lnSpc>
                <a:spcPct val="100000"/>
              </a:lnSpc>
              <a:buNone/>
              <a:tabLst>
                <a:tab algn="l" pos="0"/>
              </a:tabLst>
            </a:pPr>
            <a:r>
              <a:rPr b="0" lang="en-US" sz="2000" spc="-1" strike="noStrike">
                <a:latin typeface="Arial"/>
              </a:rPr>
              <a:t>Rechter foto ook lastig</a:t>
            </a:r>
            <a:endParaRPr b="0" lang="nl-NL" sz="2000" spc="-1" strike="noStrike">
              <a:latin typeface="Arial"/>
            </a:endParaRPr>
          </a:p>
          <a:p>
            <a:pPr marL="216000" indent="-214200">
              <a:lnSpc>
                <a:spcPct val="100000"/>
              </a:lnSpc>
              <a:buNone/>
              <a:tabLst>
                <a:tab algn="l" pos="0"/>
              </a:tabLst>
            </a:pPr>
            <a:r>
              <a:rPr b="0" lang="en-US" sz="2000" spc="-1" strike="noStrike">
                <a:latin typeface="Arial"/>
              </a:rPr>
              <a:t>Het raam onder is ontzettend koud,</a:t>
            </a:r>
            <a:endParaRPr b="0" lang="nl-NL" sz="2000" spc="-1" strike="noStrike">
              <a:latin typeface="Arial"/>
            </a:endParaRPr>
          </a:p>
          <a:p>
            <a:pPr marL="216000" indent="-214200">
              <a:lnSpc>
                <a:spcPct val="100000"/>
              </a:lnSpc>
              <a:buNone/>
              <a:tabLst>
                <a:tab algn="l" pos="0"/>
              </a:tabLst>
            </a:pPr>
            <a:r>
              <a:rPr b="0" lang="en-US" sz="2000" spc="-1" strike="noStrike">
                <a:latin typeface="Arial"/>
              </a:rPr>
              <a:t>Gezien de positie betreft het hier geen reflectie van de heldere hemel,</a:t>
            </a:r>
            <a:endParaRPr b="0" lang="nl-NL" sz="2000" spc="-1" strike="noStrike">
              <a:latin typeface="Arial"/>
            </a:endParaRPr>
          </a:p>
          <a:p>
            <a:pPr marL="216000" indent="-214200">
              <a:lnSpc>
                <a:spcPct val="100000"/>
              </a:lnSpc>
              <a:buNone/>
              <a:tabLst>
                <a:tab algn="l" pos="0"/>
              </a:tabLst>
            </a:pPr>
            <a:r>
              <a:rPr b="0" lang="en-US" sz="2000" spc="-1" strike="noStrike">
                <a:latin typeface="Arial"/>
              </a:rPr>
              <a:t>Dus lijkt het raam ontzettend goed te isoleren,</a:t>
            </a:r>
            <a:endParaRPr b="0" lang="nl-NL" sz="2000" spc="-1" strike="noStrike">
              <a:latin typeface="Arial"/>
            </a:endParaRPr>
          </a:p>
          <a:p>
            <a:pPr marL="216000" indent="-214200">
              <a:lnSpc>
                <a:spcPct val="100000"/>
              </a:lnSpc>
              <a:buNone/>
              <a:tabLst>
                <a:tab algn="l" pos="0"/>
              </a:tabLst>
            </a:pPr>
            <a:r>
              <a:rPr b="0" lang="en-US" sz="2000" spc="-1" strike="noStrike">
                <a:latin typeface="Arial"/>
              </a:rPr>
              <a:t>Dat zou kunnen want er zitten rolluiken voor</a:t>
            </a:r>
            <a:endParaRPr b="0" lang="nl-NL" sz="2000" spc="-1" strike="noStrike">
              <a:latin typeface="Arial"/>
            </a:endParaRPr>
          </a:p>
          <a:p>
            <a:pPr marL="216000" indent="-214200">
              <a:lnSpc>
                <a:spcPct val="100000"/>
              </a:lnSpc>
              <a:buNone/>
              <a:tabLst>
                <a:tab algn="l" pos="0"/>
              </a:tabLst>
            </a:pPr>
            <a:r>
              <a:rPr b="0" lang="en-US" sz="2000" spc="-1" strike="noStrike">
                <a:latin typeface="Arial"/>
              </a:rPr>
              <a:t>Het zou ook kunnen dat de emissiviteit heel laag is</a:t>
            </a:r>
            <a:endParaRPr b="0" lang="nl-NL" sz="2000" spc="-1" strike="noStrike">
              <a:latin typeface="Arial"/>
            </a:endParaRPr>
          </a:p>
        </p:txBody>
      </p:sp>
      <p:sp>
        <p:nvSpPr>
          <p:cNvPr id="472" name="CustomShape 3"/>
          <p:cNvSpPr/>
          <p:nvPr/>
        </p:nvSpPr>
        <p:spPr>
          <a:xfrm>
            <a:off x="4399200" y="9555480"/>
            <a:ext cx="3370320" cy="50004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3EECF33E-CE43-4968-979D-B5242BAAD853}" type="slidenum">
              <a:rPr b="0" lang="en-US" sz="1400" spc="-1" strike="noStrike">
                <a:solidFill>
                  <a:srgbClr val="000000"/>
                </a:solidFill>
                <a:latin typeface="Times New Roman"/>
                <a:ea typeface="+mn-ea"/>
              </a:rPr>
              <a:t>20</a:t>
            </a:fld>
            <a:endParaRPr b="0" lang="nl-NL" sz="14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sldImg"/>
          </p:nvPr>
        </p:nvSpPr>
        <p:spPr>
          <a:xfrm>
            <a:off x="1371600" y="763560"/>
            <a:ext cx="5025600" cy="3769920"/>
          </a:xfrm>
          <a:prstGeom prst="rect">
            <a:avLst/>
          </a:prstGeom>
          <a:ln w="0">
            <a:noFill/>
          </a:ln>
        </p:spPr>
      </p:sp>
      <p:sp>
        <p:nvSpPr>
          <p:cNvPr id="474" name="PlaceHolder 2"/>
          <p:cNvSpPr>
            <a:spLocks noGrp="1"/>
          </p:cNvSpPr>
          <p:nvPr>
            <p:ph type="body"/>
          </p:nvPr>
        </p:nvSpPr>
        <p:spPr>
          <a:xfrm>
            <a:off x="777240" y="4777560"/>
            <a:ext cx="6214680" cy="4523040"/>
          </a:xfrm>
          <a:prstGeom prst="rect">
            <a:avLst/>
          </a:prstGeom>
          <a:noFill/>
          <a:ln w="0">
            <a:noFill/>
          </a:ln>
        </p:spPr>
        <p:txBody>
          <a:bodyPr lIns="0" rIns="0" tIns="0" bIns="0" anchor="t">
            <a:normAutofit/>
          </a:bodyPr>
          <a:p>
            <a:pPr marL="216000" indent="-213840">
              <a:lnSpc>
                <a:spcPct val="100000"/>
              </a:lnSpc>
              <a:buNone/>
              <a:tabLst>
                <a:tab algn="l" pos="0"/>
              </a:tabLst>
            </a:pPr>
            <a:r>
              <a:rPr b="0" lang="en-US" sz="2000" spc="-1" strike="noStrike">
                <a:latin typeface="Arial"/>
              </a:rPr>
              <a:t>NEE DUS !!</a:t>
            </a:r>
            <a:endParaRPr b="0" lang="nl-NL" sz="2000" spc="-1" strike="noStrike">
              <a:latin typeface="Arial"/>
            </a:endParaRPr>
          </a:p>
          <a:p>
            <a:pPr marL="216000" indent="-213840">
              <a:lnSpc>
                <a:spcPct val="100000"/>
              </a:lnSpc>
              <a:buNone/>
              <a:tabLst>
                <a:tab algn="l" pos="0"/>
              </a:tabLst>
            </a:pPr>
            <a:r>
              <a:rPr b="0" lang="nl-NL" sz="1200" spc="-1" strike="noStrike">
                <a:solidFill>
                  <a:srgbClr val="000000"/>
                </a:solidFill>
                <a:latin typeface="+mn-lt"/>
                <a:ea typeface="+mn-ea"/>
              </a:rPr>
              <a:t>Formule geeft de warmtestroom als gevolg van straling (energiestroom) tussen 2 objecten weer.</a:t>
            </a:r>
            <a:endParaRPr b="0" lang="nl-NL" sz="1200" spc="-1" strike="noStrike">
              <a:latin typeface="Arial"/>
            </a:endParaRPr>
          </a:p>
          <a:p>
            <a:pPr marL="216000" indent="-213840">
              <a:lnSpc>
                <a:spcPct val="100000"/>
              </a:lnSpc>
              <a:buNone/>
              <a:tabLst>
                <a:tab algn="l" pos="0"/>
              </a:tabLst>
            </a:pPr>
            <a:r>
              <a:rPr b="0" lang="nl-NL" sz="1200" spc="-1" strike="noStrike">
                <a:solidFill>
                  <a:srgbClr val="000000"/>
                </a:solidFill>
                <a:latin typeface="+mn-lt"/>
                <a:ea typeface="+mn-ea"/>
              </a:rPr>
              <a:t>Voor een aantal temperaturen T1 en T2 is in de tabel in de derde kolom de warmtestroom Q weergegeven.</a:t>
            </a:r>
            <a:endParaRPr b="0" lang="nl-NL" sz="1200" spc="-1" strike="noStrike">
              <a:latin typeface="Arial"/>
            </a:endParaRPr>
          </a:p>
          <a:p>
            <a:pPr marL="216000" indent="-213840">
              <a:lnSpc>
                <a:spcPct val="100000"/>
              </a:lnSpc>
              <a:buNone/>
              <a:tabLst>
                <a:tab algn="l" pos="0"/>
              </a:tabLst>
            </a:pPr>
            <a:r>
              <a:rPr b="0" lang="nl-NL" sz="1200" spc="-1" strike="noStrike">
                <a:solidFill>
                  <a:srgbClr val="000000"/>
                </a:solidFill>
                <a:latin typeface="+mn-lt"/>
                <a:ea typeface="+mn-ea"/>
              </a:rPr>
              <a:t>Als je kijkt naar de vierde kolom “Q/(T1-T2), </a:t>
            </a:r>
            <a:endParaRPr b="0" lang="nl-NL" sz="1200" spc="-1" strike="noStrike">
              <a:latin typeface="Arial"/>
            </a:endParaRPr>
          </a:p>
          <a:p>
            <a:pPr marL="216000" indent="-213840">
              <a:lnSpc>
                <a:spcPct val="100000"/>
              </a:lnSpc>
              <a:buNone/>
              <a:tabLst>
                <a:tab algn="l" pos="0"/>
              </a:tabLst>
            </a:pPr>
            <a:r>
              <a:rPr b="0" lang="nl-NL" sz="1200" spc="-1" strike="noStrike">
                <a:solidFill>
                  <a:srgbClr val="000000"/>
                </a:solidFill>
                <a:latin typeface="+mn-lt"/>
                <a:ea typeface="+mn-ea"/>
              </a:rPr>
              <a:t>deze geeft de warmtestroom per graad Celsius verschil,</a:t>
            </a:r>
            <a:endParaRPr b="0" lang="nl-NL" sz="1200" spc="-1" strike="noStrike">
              <a:latin typeface="Arial"/>
            </a:endParaRPr>
          </a:p>
          <a:p>
            <a:pPr marL="216000" indent="-213840">
              <a:lnSpc>
                <a:spcPct val="100000"/>
              </a:lnSpc>
              <a:buNone/>
              <a:tabLst>
                <a:tab algn="l" pos="0"/>
              </a:tabLst>
            </a:pPr>
            <a:r>
              <a:rPr b="0" lang="nl-NL" sz="1200" spc="-1" strike="noStrike">
                <a:solidFill>
                  <a:srgbClr val="000000"/>
                </a:solidFill>
                <a:latin typeface="+mn-lt"/>
                <a:ea typeface="+mn-ea"/>
              </a:rPr>
              <a:t>Dan zie je dat er </a:t>
            </a:r>
            <a:endParaRPr b="0" lang="nl-NL" sz="1200" spc="-1" strike="noStrike">
              <a:latin typeface="Arial"/>
            </a:endParaRPr>
          </a:p>
          <a:p>
            <a:pPr marL="216000" indent="-213840">
              <a:lnSpc>
                <a:spcPct val="100000"/>
              </a:lnSpc>
              <a:buNone/>
              <a:tabLst>
                <a:tab algn="l" pos="0"/>
              </a:tabLst>
            </a:pPr>
            <a:r>
              <a:rPr b="0" lang="nl-NL" sz="1200" spc="-1" strike="noStrike">
                <a:solidFill>
                  <a:srgbClr val="000000"/>
                </a:solidFill>
                <a:latin typeface="+mn-lt"/>
                <a:ea typeface="+mn-ea"/>
              </a:rPr>
              <a:t>(in voor ons interessant temperatuurgebied) </a:t>
            </a:r>
            <a:endParaRPr b="0" lang="nl-NL" sz="1200" spc="-1" strike="noStrike">
              <a:latin typeface="Arial"/>
            </a:endParaRPr>
          </a:p>
          <a:p>
            <a:pPr marL="216000" indent="-213840">
              <a:lnSpc>
                <a:spcPct val="100000"/>
              </a:lnSpc>
              <a:buNone/>
              <a:tabLst>
                <a:tab algn="l" pos="0"/>
              </a:tabLst>
            </a:pPr>
            <a:r>
              <a:rPr b="0" lang="nl-NL" sz="1200" spc="-1" strike="noStrike">
                <a:solidFill>
                  <a:srgbClr val="000000"/>
                </a:solidFill>
                <a:latin typeface="+mn-lt"/>
                <a:ea typeface="+mn-ea"/>
              </a:rPr>
              <a:t>altijd ongeveer 100 uitkomt.</a:t>
            </a:r>
            <a:endParaRPr b="0" lang="nl-NL" sz="1200" spc="-1" strike="noStrike">
              <a:latin typeface="Arial"/>
            </a:endParaRPr>
          </a:p>
          <a:p>
            <a:pPr marL="216000" indent="-213840">
              <a:lnSpc>
                <a:spcPct val="100000"/>
              </a:lnSpc>
              <a:buNone/>
              <a:tabLst>
                <a:tab algn="l" pos="0"/>
              </a:tabLst>
            </a:pPr>
            <a:r>
              <a:rPr b="0" lang="nl-NL" sz="1200" spc="-1" strike="noStrike">
                <a:solidFill>
                  <a:srgbClr val="000000"/>
                </a:solidFill>
                <a:latin typeface="+mn-lt"/>
                <a:ea typeface="+mn-ea"/>
              </a:rPr>
              <a:t>Oftewel de warmtestroom als gevolg van straling </a:t>
            </a:r>
            <a:endParaRPr b="0" lang="nl-NL" sz="1200" spc="-1" strike="noStrike">
              <a:latin typeface="Arial"/>
            </a:endParaRPr>
          </a:p>
          <a:p>
            <a:pPr marL="216000" indent="-213840">
              <a:lnSpc>
                <a:spcPct val="100000"/>
              </a:lnSpc>
              <a:buNone/>
              <a:tabLst>
                <a:tab algn="l" pos="0"/>
              </a:tabLst>
            </a:pPr>
            <a:r>
              <a:rPr b="0" lang="nl-NL" sz="1200" spc="-1" strike="noStrike">
                <a:solidFill>
                  <a:srgbClr val="000000"/>
                </a:solidFill>
                <a:latin typeface="+mn-lt"/>
                <a:ea typeface="+mn-ea"/>
              </a:rPr>
              <a:t>is lineair afhankelijk van het temperatuurverschil</a:t>
            </a:r>
            <a:endParaRPr b="0" lang="nl-NL" sz="1200" spc="-1" strike="noStrike">
              <a:latin typeface="Arial"/>
            </a:endParaRPr>
          </a:p>
        </p:txBody>
      </p:sp>
      <p:sp>
        <p:nvSpPr>
          <p:cNvPr id="475" name="CustomShape 3"/>
          <p:cNvSpPr/>
          <p:nvPr/>
        </p:nvSpPr>
        <p:spPr>
          <a:xfrm>
            <a:off x="4399200" y="9555480"/>
            <a:ext cx="3369960" cy="49968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6116EB29-0185-416F-9417-D70A3E5DAB5B}" type="slidenum">
              <a:rPr b="0" lang="en-US" sz="1400" spc="-1" strike="noStrike">
                <a:solidFill>
                  <a:srgbClr val="000000"/>
                </a:solidFill>
                <a:latin typeface="Times New Roman"/>
                <a:ea typeface="+mn-ea"/>
              </a:rPr>
              <a:t>21</a:t>
            </a:fld>
            <a:endParaRPr b="0" lang="nl-NL" sz="14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sldImg"/>
          </p:nvPr>
        </p:nvSpPr>
        <p:spPr>
          <a:xfrm>
            <a:off x="1371600" y="763560"/>
            <a:ext cx="5025600" cy="3769920"/>
          </a:xfrm>
          <a:prstGeom prst="rect">
            <a:avLst/>
          </a:prstGeom>
          <a:ln w="0">
            <a:noFill/>
          </a:ln>
        </p:spPr>
      </p:sp>
      <p:sp>
        <p:nvSpPr>
          <p:cNvPr id="477" name="PlaceHolder 2"/>
          <p:cNvSpPr>
            <a:spLocks noGrp="1"/>
          </p:cNvSpPr>
          <p:nvPr>
            <p:ph type="body"/>
          </p:nvPr>
        </p:nvSpPr>
        <p:spPr>
          <a:xfrm>
            <a:off x="777240" y="4777560"/>
            <a:ext cx="6215760" cy="4524120"/>
          </a:xfrm>
          <a:prstGeom prst="rect">
            <a:avLst/>
          </a:prstGeom>
          <a:noFill/>
          <a:ln w="0">
            <a:noFill/>
          </a:ln>
        </p:spPr>
        <p:txBody>
          <a:bodyPr lIns="0" rIns="0" tIns="0" bIns="0" anchor="t">
            <a:normAutofit/>
          </a:bodyPr>
          <a:p>
            <a:pPr marL="216000" indent="-214920">
              <a:lnSpc>
                <a:spcPct val="100000"/>
              </a:lnSpc>
              <a:buNone/>
              <a:tabLst>
                <a:tab algn="l" pos="0"/>
              </a:tabLst>
            </a:pPr>
            <a:r>
              <a:rPr b="0" lang="en-US" sz="2000" spc="-1" strike="noStrike">
                <a:latin typeface="Arial"/>
              </a:rPr>
              <a:t>Hier zie je de achterkant van een infrarood paneel.</a:t>
            </a:r>
            <a:endParaRPr b="0" lang="nl-NL" sz="2000" spc="-1" strike="noStrike">
              <a:latin typeface="Arial"/>
            </a:endParaRPr>
          </a:p>
          <a:p>
            <a:pPr marL="216000" indent="-214920">
              <a:lnSpc>
                <a:spcPct val="100000"/>
              </a:lnSpc>
              <a:buNone/>
              <a:tabLst>
                <a:tab algn="l" pos="0"/>
              </a:tabLst>
            </a:pPr>
            <a:r>
              <a:rPr b="0" lang="en-US" sz="2000" spc="-1" strike="noStrike">
                <a:latin typeface="Arial"/>
              </a:rPr>
              <a:t>Het paneel staat al geruime tijd aan en is dus in een stabiele situatie.</a:t>
            </a:r>
            <a:endParaRPr b="0" lang="nl-NL" sz="2000" spc="-1" strike="noStrike">
              <a:latin typeface="Arial"/>
            </a:endParaRPr>
          </a:p>
          <a:p>
            <a:pPr marL="216000" indent="-214920">
              <a:lnSpc>
                <a:spcPct val="100000"/>
              </a:lnSpc>
              <a:buNone/>
              <a:tabLst>
                <a:tab algn="l" pos="0"/>
              </a:tabLst>
            </a:pPr>
            <a:r>
              <a:rPr b="0" lang="en-US" sz="2000" spc="-1" strike="noStrike">
                <a:latin typeface="Arial"/>
              </a:rPr>
              <a:t>De achterkant is van glimmend metaal, dus vermoedelijke emissiviteit kleiner dan 0,5</a:t>
            </a:r>
            <a:endParaRPr b="0" lang="nl-NL" sz="2000" spc="-1" strike="noStrike">
              <a:latin typeface="Arial"/>
            </a:endParaRPr>
          </a:p>
          <a:p>
            <a:pPr marL="216000" indent="-214920">
              <a:lnSpc>
                <a:spcPct val="100000"/>
              </a:lnSpc>
              <a:buNone/>
              <a:tabLst>
                <a:tab algn="l" pos="0"/>
              </a:tabLst>
            </a:pPr>
            <a:r>
              <a:rPr b="0" lang="en-US" sz="2000" spc="-1" strike="noStrike">
                <a:latin typeface="Arial"/>
              </a:rPr>
              <a:t>Er zitten een paar stickers op de achterkant die beduidend warmer lijken.</a:t>
            </a:r>
            <a:endParaRPr b="0" lang="nl-NL" sz="2000" spc="-1" strike="noStrike">
              <a:latin typeface="Arial"/>
            </a:endParaRPr>
          </a:p>
          <a:p>
            <a:pPr marL="216000" indent="-214920">
              <a:lnSpc>
                <a:spcPct val="100000"/>
              </a:lnSpc>
              <a:buNone/>
              <a:tabLst>
                <a:tab algn="l" pos="0"/>
              </a:tabLst>
            </a:pPr>
            <a:r>
              <a:rPr b="0" lang="en-US" sz="2000" spc="-1" strike="noStrike">
                <a:latin typeface="Arial"/>
              </a:rPr>
              <a:t>De stickers geven de juiste oppervlakte temperatuur aan die dus zo’n 35 tot 38 graden bedraagt.</a:t>
            </a:r>
            <a:endParaRPr b="0" lang="nl-NL" sz="2000" spc="-1" strike="noStrike">
              <a:latin typeface="Arial"/>
            </a:endParaRPr>
          </a:p>
          <a:p>
            <a:pPr marL="216000" indent="-214920">
              <a:lnSpc>
                <a:spcPct val="100000"/>
              </a:lnSpc>
              <a:buNone/>
              <a:tabLst>
                <a:tab algn="l" pos="0"/>
              </a:tabLst>
            </a:pPr>
            <a:r>
              <a:rPr b="0" lang="en-US" sz="2000" spc="-1" strike="noStrike">
                <a:latin typeface="Arial"/>
              </a:rPr>
              <a:t>De temperatuur van het glimmende metaal wordt foutief aangegeven met ongeveer 18 graden.</a:t>
            </a:r>
            <a:endParaRPr b="0" lang="nl-NL" sz="2000" spc="-1" strike="noStrike">
              <a:latin typeface="Arial"/>
            </a:endParaRPr>
          </a:p>
          <a:p>
            <a:pPr marL="216000" indent="-214920">
              <a:lnSpc>
                <a:spcPct val="100000"/>
              </a:lnSpc>
              <a:buNone/>
              <a:tabLst>
                <a:tab algn="l" pos="0"/>
              </a:tabLst>
            </a:pPr>
            <a:endParaRPr b="0" lang="nl-NL" sz="2000" spc="-1" strike="noStrike">
              <a:latin typeface="Arial"/>
            </a:endParaRPr>
          </a:p>
          <a:p>
            <a:pPr marL="216000" indent="-214920">
              <a:lnSpc>
                <a:spcPct val="100000"/>
              </a:lnSpc>
              <a:buNone/>
              <a:tabLst>
                <a:tab algn="l" pos="0"/>
              </a:tabLst>
            </a:pPr>
            <a:r>
              <a:rPr b="0" lang="en-US" sz="2000" spc="-1" strike="noStrike">
                <a:latin typeface="Arial"/>
              </a:rPr>
              <a:t>In de praktijk heb je last bij hete glimmende objecten.</a:t>
            </a:r>
            <a:endParaRPr b="0" lang="nl-NL" sz="2000" spc="-1" strike="noStrike">
              <a:latin typeface="Arial"/>
            </a:endParaRPr>
          </a:p>
          <a:p>
            <a:pPr marL="216000" indent="-214920">
              <a:lnSpc>
                <a:spcPct val="100000"/>
              </a:lnSpc>
              <a:buNone/>
              <a:tabLst>
                <a:tab algn="l" pos="0"/>
              </a:tabLst>
            </a:pPr>
            <a:r>
              <a:rPr b="0" lang="en-US" sz="2000" spc="-1" strike="noStrike">
                <a:latin typeface="Arial"/>
              </a:rPr>
              <a:t>Dus pas op met ongeschilderde verwarmingsbuis.</a:t>
            </a:r>
            <a:endParaRPr b="0" lang="nl-NL" sz="2000" spc="-1" strike="noStrike">
              <a:latin typeface="Arial"/>
            </a:endParaRPr>
          </a:p>
        </p:txBody>
      </p:sp>
      <p:sp>
        <p:nvSpPr>
          <p:cNvPr id="478" name="CustomShape 3"/>
          <p:cNvSpPr/>
          <p:nvPr/>
        </p:nvSpPr>
        <p:spPr>
          <a:xfrm>
            <a:off x="4399200" y="9555480"/>
            <a:ext cx="3371040" cy="50076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177A5AED-4E8B-46F0-ABBC-6DCA94CE9BD3}" type="slidenum">
              <a:rPr b="0" lang="en-US" sz="1400" spc="-1" strike="noStrike">
                <a:solidFill>
                  <a:srgbClr val="000000"/>
                </a:solidFill>
                <a:latin typeface="Times New Roman"/>
                <a:ea typeface="+mn-ea"/>
              </a:rPr>
              <a:t>22</a:t>
            </a:fld>
            <a:endParaRPr b="0" lang="nl-NL" sz="14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sldImg"/>
          </p:nvPr>
        </p:nvSpPr>
        <p:spPr>
          <a:xfrm>
            <a:off x="1371600" y="763560"/>
            <a:ext cx="5025600" cy="3769920"/>
          </a:xfrm>
          <a:prstGeom prst="rect">
            <a:avLst/>
          </a:prstGeom>
          <a:ln w="0">
            <a:noFill/>
          </a:ln>
        </p:spPr>
      </p:sp>
      <p:sp>
        <p:nvSpPr>
          <p:cNvPr id="480" name="PlaceHolder 2"/>
          <p:cNvSpPr>
            <a:spLocks noGrp="1"/>
          </p:cNvSpPr>
          <p:nvPr>
            <p:ph type="body"/>
          </p:nvPr>
        </p:nvSpPr>
        <p:spPr>
          <a:xfrm>
            <a:off x="777240" y="4777560"/>
            <a:ext cx="6215400" cy="4523760"/>
          </a:xfrm>
          <a:prstGeom prst="rect">
            <a:avLst/>
          </a:prstGeom>
          <a:noFill/>
          <a:ln w="0">
            <a:noFill/>
          </a:ln>
        </p:spPr>
        <p:txBody>
          <a:bodyPr lIns="0" rIns="0" tIns="0" bIns="0" anchor="t">
            <a:normAutofit/>
          </a:bodyPr>
          <a:p>
            <a:pPr marL="216000" indent="-214560">
              <a:lnSpc>
                <a:spcPct val="100000"/>
              </a:lnSpc>
              <a:buNone/>
              <a:tabLst>
                <a:tab algn="l" pos="0"/>
              </a:tabLst>
            </a:pPr>
            <a:r>
              <a:rPr b="0" lang="en-US" sz="2000" spc="-1" strike="noStrike">
                <a:latin typeface="Arial"/>
              </a:rPr>
              <a:t>Wat zien we nog meer ?</a:t>
            </a:r>
            <a:endParaRPr b="0" lang="nl-NL" sz="2000" spc="-1" strike="noStrike">
              <a:latin typeface="Arial"/>
            </a:endParaRPr>
          </a:p>
          <a:p>
            <a:pPr marL="216000" indent="-214560">
              <a:lnSpc>
                <a:spcPct val="100000"/>
              </a:lnSpc>
              <a:buNone/>
              <a:tabLst>
                <a:tab algn="l" pos="0"/>
              </a:tabLst>
            </a:pPr>
            <a:r>
              <a:rPr b="0" lang="en-US" sz="2000" spc="-1" strike="noStrike">
                <a:latin typeface="Arial"/>
              </a:rPr>
              <a:t>De dakbalken liggen ongeveer 30 cm uit elkaar.</a:t>
            </a:r>
            <a:endParaRPr b="0" lang="nl-NL" sz="2000" spc="-1" strike="noStrike">
              <a:latin typeface="Arial"/>
            </a:endParaRPr>
          </a:p>
          <a:p>
            <a:pPr marL="216000" indent="-214560">
              <a:lnSpc>
                <a:spcPct val="100000"/>
              </a:lnSpc>
              <a:buNone/>
              <a:tabLst>
                <a:tab algn="l" pos="0"/>
              </a:tabLst>
            </a:pPr>
            <a:r>
              <a:rPr b="0" lang="en-US" sz="2000" spc="-1" strike="noStrike">
                <a:latin typeface="Arial"/>
              </a:rPr>
              <a:t>Dus het zullen geen dikke balken zijn </a:t>
            </a:r>
            <a:endParaRPr b="0" lang="nl-NL" sz="2000" spc="-1" strike="noStrike">
              <a:latin typeface="Arial"/>
            </a:endParaRPr>
          </a:p>
          <a:p>
            <a:pPr marL="216000" indent="-214560">
              <a:lnSpc>
                <a:spcPct val="100000"/>
              </a:lnSpc>
              <a:buNone/>
              <a:tabLst>
                <a:tab algn="l" pos="0"/>
              </a:tabLst>
            </a:pPr>
            <a:r>
              <a:rPr b="0" lang="en-US" sz="2000" spc="-1" strike="noStrike">
                <a:latin typeface="Arial"/>
              </a:rPr>
              <a:t>De isolatie van de balken is beter dan wat er tussen zit, dus dat zal ook niet veel zijn.</a:t>
            </a:r>
            <a:endParaRPr b="0" lang="nl-NL" sz="2000" spc="-1" strike="noStrike">
              <a:latin typeface="Arial"/>
            </a:endParaRPr>
          </a:p>
          <a:p>
            <a:pPr marL="216000" indent="-214560">
              <a:lnSpc>
                <a:spcPct val="100000"/>
              </a:lnSpc>
              <a:buNone/>
              <a:tabLst>
                <a:tab algn="l" pos="0"/>
              </a:tabLst>
            </a:pPr>
            <a:r>
              <a:rPr b="0" lang="en-US" sz="2000" spc="-1" strike="noStrike">
                <a:latin typeface="Arial"/>
              </a:rPr>
              <a:t>Ondanks dat in deze ruimte niet direct gestookt wordt is het toch 15 graden !!!</a:t>
            </a:r>
            <a:endParaRPr b="0" lang="nl-NL" sz="2000" spc="-1" strike="noStrike">
              <a:latin typeface="Arial"/>
            </a:endParaRPr>
          </a:p>
          <a:p>
            <a:pPr marL="216000" indent="-214560">
              <a:lnSpc>
                <a:spcPct val="100000"/>
              </a:lnSpc>
              <a:buNone/>
              <a:tabLst>
                <a:tab algn="l" pos="0"/>
              </a:tabLst>
            </a:pPr>
            <a:r>
              <a:rPr b="0" lang="en-US" sz="2000" spc="-1" strike="noStrike">
                <a:latin typeface="Arial"/>
              </a:rPr>
              <a:t>De vloer plafond van de begane grond is dus zo lek als een mandje !!</a:t>
            </a:r>
            <a:endParaRPr b="0" lang="nl-NL" sz="2000" spc="-1" strike="noStrike">
              <a:latin typeface="Arial"/>
            </a:endParaRPr>
          </a:p>
        </p:txBody>
      </p:sp>
      <p:sp>
        <p:nvSpPr>
          <p:cNvPr id="481" name="CustomShape 3"/>
          <p:cNvSpPr/>
          <p:nvPr/>
        </p:nvSpPr>
        <p:spPr>
          <a:xfrm>
            <a:off x="4399200" y="9555480"/>
            <a:ext cx="3370680" cy="50040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B1BF55C2-F145-4D1D-A8A1-0B2E74BA4025}" type="slidenum">
              <a:rPr b="0" lang="en-US" sz="1400" spc="-1" strike="noStrike">
                <a:solidFill>
                  <a:srgbClr val="000000"/>
                </a:solidFill>
                <a:latin typeface="Times New Roman"/>
                <a:ea typeface="+mn-ea"/>
              </a:rPr>
              <a:t>23</a:t>
            </a:fld>
            <a:endParaRPr b="0" lang="nl-NL" sz="14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sldImg"/>
          </p:nvPr>
        </p:nvSpPr>
        <p:spPr>
          <a:xfrm>
            <a:off x="1371600" y="763560"/>
            <a:ext cx="5025600" cy="3769920"/>
          </a:xfrm>
          <a:prstGeom prst="rect">
            <a:avLst/>
          </a:prstGeom>
          <a:ln w="0">
            <a:noFill/>
          </a:ln>
        </p:spPr>
      </p:sp>
      <p:sp>
        <p:nvSpPr>
          <p:cNvPr id="483" name="PlaceHolder 2"/>
          <p:cNvSpPr>
            <a:spLocks noGrp="1"/>
          </p:cNvSpPr>
          <p:nvPr>
            <p:ph type="body"/>
          </p:nvPr>
        </p:nvSpPr>
        <p:spPr>
          <a:xfrm>
            <a:off x="777240" y="4777560"/>
            <a:ext cx="6215400" cy="4523760"/>
          </a:xfrm>
          <a:prstGeom prst="rect">
            <a:avLst/>
          </a:prstGeom>
          <a:noFill/>
          <a:ln w="0">
            <a:noFill/>
          </a:ln>
        </p:spPr>
        <p:txBody>
          <a:bodyPr lIns="0" rIns="0" tIns="0" bIns="0" anchor="t">
            <a:normAutofit/>
          </a:bodyPr>
          <a:p>
            <a:pPr marL="216000" indent="-214560">
              <a:lnSpc>
                <a:spcPct val="100000"/>
              </a:lnSpc>
              <a:buNone/>
              <a:tabLst>
                <a:tab algn="l" pos="0"/>
              </a:tabLst>
            </a:pPr>
            <a:r>
              <a:rPr b="0" lang="en-US" sz="2000" spc="-1" strike="noStrike">
                <a:latin typeface="Arial"/>
              </a:rPr>
              <a:t>Puntdak is een onverwarmde ruimte, dus nog veel meer lekken, zie je ze ?</a:t>
            </a:r>
            <a:endParaRPr b="0" lang="nl-NL" sz="2000" spc="-1" strike="noStrike">
              <a:latin typeface="Arial"/>
            </a:endParaRPr>
          </a:p>
        </p:txBody>
      </p:sp>
      <p:sp>
        <p:nvSpPr>
          <p:cNvPr id="484" name="CustomShape 3"/>
          <p:cNvSpPr/>
          <p:nvPr/>
        </p:nvSpPr>
        <p:spPr>
          <a:xfrm>
            <a:off x="4399200" y="9555480"/>
            <a:ext cx="3370680" cy="50040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EB366506-BBB9-4757-9E29-7BEBA4388CA9}" type="slidenum">
              <a:rPr b="0" lang="en-US" sz="1400" spc="-1" strike="noStrike">
                <a:solidFill>
                  <a:srgbClr val="000000"/>
                </a:solidFill>
                <a:latin typeface="Times New Roman"/>
                <a:ea typeface="+mn-ea"/>
              </a:rPr>
              <a:t>24</a:t>
            </a:fld>
            <a:endParaRPr b="0" lang="nl-NL" sz="14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sldImg"/>
          </p:nvPr>
        </p:nvSpPr>
        <p:spPr>
          <a:xfrm>
            <a:off x="1371600" y="763560"/>
            <a:ext cx="5025600" cy="3769920"/>
          </a:xfrm>
          <a:prstGeom prst="rect">
            <a:avLst/>
          </a:prstGeom>
          <a:ln w="0">
            <a:noFill/>
          </a:ln>
        </p:spPr>
      </p:sp>
      <p:sp>
        <p:nvSpPr>
          <p:cNvPr id="486" name="PlaceHolder 2"/>
          <p:cNvSpPr>
            <a:spLocks noGrp="1"/>
          </p:cNvSpPr>
          <p:nvPr>
            <p:ph type="body"/>
          </p:nvPr>
        </p:nvSpPr>
        <p:spPr>
          <a:xfrm>
            <a:off x="777240" y="4777560"/>
            <a:ext cx="6215760" cy="4524120"/>
          </a:xfrm>
          <a:prstGeom prst="rect">
            <a:avLst/>
          </a:prstGeom>
          <a:noFill/>
          <a:ln w="0">
            <a:noFill/>
          </a:ln>
        </p:spPr>
        <p:txBody>
          <a:bodyPr lIns="0" rIns="0" tIns="0" bIns="0" anchor="t">
            <a:normAutofit/>
          </a:bodyPr>
          <a:p>
            <a:pPr marL="216000" indent="-214920">
              <a:lnSpc>
                <a:spcPct val="100000"/>
              </a:lnSpc>
              <a:buNone/>
              <a:tabLst>
                <a:tab algn="l" pos="0"/>
              </a:tabLst>
            </a:pPr>
            <a:r>
              <a:rPr b="0" lang="en-US" sz="2000" spc="-1" strike="noStrike">
                <a:latin typeface="Arial"/>
              </a:rPr>
              <a:t>Ik heb de bewoner aangeraden (als het wat warmer is)</a:t>
            </a:r>
            <a:endParaRPr b="0" lang="nl-NL" sz="2000" spc="-1" strike="noStrike">
              <a:latin typeface="Arial"/>
            </a:endParaRPr>
          </a:p>
          <a:p>
            <a:pPr marL="216000" indent="-214920">
              <a:lnSpc>
                <a:spcPct val="100000"/>
              </a:lnSpc>
              <a:buNone/>
              <a:tabLst>
                <a:tab algn="l" pos="0"/>
              </a:tabLst>
            </a:pPr>
            <a:r>
              <a:rPr b="0" lang="en-US" sz="2000" spc="-1" strike="noStrike">
                <a:latin typeface="Arial"/>
              </a:rPr>
              <a:t>Om opo een aantal hoogten eens kleine gaatjes te boren</a:t>
            </a:r>
            <a:endParaRPr b="0" lang="nl-NL" sz="2000" spc="-1" strike="noStrike">
              <a:latin typeface="Arial"/>
            </a:endParaRPr>
          </a:p>
          <a:p>
            <a:pPr marL="216000" indent="-214920">
              <a:lnSpc>
                <a:spcPct val="100000"/>
              </a:lnSpc>
              <a:buNone/>
              <a:tabLst>
                <a:tab algn="l" pos="0"/>
              </a:tabLst>
            </a:pPr>
            <a:r>
              <a:rPr b="0" lang="en-US" sz="2000" spc="-1" strike="noStrike">
                <a:latin typeface="Arial"/>
              </a:rPr>
              <a:t>En daar een spaak of breinaald in te steken onm de isolatie te controleren</a:t>
            </a:r>
            <a:endParaRPr b="0" lang="nl-NL" sz="2000" spc="-1" strike="noStrike">
              <a:latin typeface="Arial"/>
            </a:endParaRPr>
          </a:p>
        </p:txBody>
      </p:sp>
      <p:sp>
        <p:nvSpPr>
          <p:cNvPr id="487" name="CustomShape 3"/>
          <p:cNvSpPr/>
          <p:nvPr/>
        </p:nvSpPr>
        <p:spPr>
          <a:xfrm>
            <a:off x="4399200" y="9555480"/>
            <a:ext cx="3371040" cy="50076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5C86BBF3-FED7-4AC3-9B2E-AB5F40AD417A}" type="slidenum">
              <a:rPr b="0" lang="en-US" sz="1400" spc="-1" strike="noStrike">
                <a:solidFill>
                  <a:srgbClr val="000000"/>
                </a:solidFill>
                <a:latin typeface="Times New Roman"/>
                <a:ea typeface="+mn-ea"/>
              </a:rPr>
              <a:t>25</a:t>
            </a:fld>
            <a:endParaRPr b="0" lang="nl-NL" sz="14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PlaceHolder 1"/>
          <p:cNvSpPr>
            <a:spLocks noGrp="1"/>
          </p:cNvSpPr>
          <p:nvPr>
            <p:ph type="sldImg"/>
          </p:nvPr>
        </p:nvSpPr>
        <p:spPr>
          <a:xfrm>
            <a:off x="1371600" y="763560"/>
            <a:ext cx="5025600" cy="3769920"/>
          </a:xfrm>
          <a:prstGeom prst="rect">
            <a:avLst/>
          </a:prstGeom>
          <a:ln w="0">
            <a:noFill/>
          </a:ln>
        </p:spPr>
      </p:sp>
      <p:sp>
        <p:nvSpPr>
          <p:cNvPr id="489" name="PlaceHolder 2"/>
          <p:cNvSpPr>
            <a:spLocks noGrp="1"/>
          </p:cNvSpPr>
          <p:nvPr>
            <p:ph type="body"/>
          </p:nvPr>
        </p:nvSpPr>
        <p:spPr>
          <a:xfrm>
            <a:off x="777240" y="4777560"/>
            <a:ext cx="6215400" cy="4523760"/>
          </a:xfrm>
          <a:prstGeom prst="rect">
            <a:avLst/>
          </a:prstGeom>
          <a:noFill/>
          <a:ln w="0">
            <a:noFill/>
          </a:ln>
        </p:spPr>
        <p:txBody>
          <a:bodyPr lIns="0" rIns="0" tIns="0" bIns="0" anchor="t">
            <a:normAutofit/>
          </a:bodyPr>
          <a:p>
            <a:pPr marL="216000" indent="-214920">
              <a:lnSpc>
                <a:spcPct val="100000"/>
              </a:lnSpc>
              <a:buNone/>
              <a:tabLst>
                <a:tab algn="l" pos="0"/>
              </a:tabLst>
            </a:pPr>
            <a:r>
              <a:rPr b="0" lang="en-US" sz="2000" spc="-1" strike="noStrike">
                <a:latin typeface="Arial"/>
              </a:rPr>
              <a:t>Spouwmnuur binnen en buiten</a:t>
            </a:r>
            <a:endParaRPr b="0" lang="nl-NL" sz="2000" spc="-1" strike="noStrike">
              <a:latin typeface="Arial"/>
            </a:endParaRPr>
          </a:p>
          <a:p>
            <a:pPr marL="216000" indent="-214920">
              <a:lnSpc>
                <a:spcPct val="100000"/>
              </a:lnSpc>
              <a:buNone/>
              <a:tabLst>
                <a:tab algn="l" pos="0"/>
              </a:tabLst>
            </a:pPr>
            <a:r>
              <a:rPr b="0" lang="en-US" sz="2000" spc="-1" strike="noStrike">
                <a:latin typeface="Arial"/>
              </a:rPr>
              <a:t>Ik vermoed hier vochtdoorslag.</a:t>
            </a:r>
            <a:endParaRPr b="0" lang="nl-NL" sz="2000" spc="-1" strike="noStrike">
              <a:latin typeface="Arial"/>
            </a:endParaRPr>
          </a:p>
          <a:p>
            <a:pPr marL="216000" indent="-214920">
              <a:lnSpc>
                <a:spcPct val="100000"/>
              </a:lnSpc>
              <a:buNone/>
              <a:tabLst>
                <a:tab algn="l" pos="0"/>
              </a:tabLst>
            </a:pPr>
            <a:r>
              <a:rPr b="0" lang="en-US" sz="2000" spc="-1" strike="noStrike">
                <a:latin typeface="Arial"/>
              </a:rPr>
              <a:t>Advies aan bewoner om het voegwerk te laten repareren.</a:t>
            </a:r>
            <a:endParaRPr b="0" lang="nl-NL" sz="2000" spc="-1" strike="noStrike">
              <a:latin typeface="Arial"/>
            </a:endParaRPr>
          </a:p>
        </p:txBody>
      </p:sp>
      <p:sp>
        <p:nvSpPr>
          <p:cNvPr id="490" name="CustomShape 3"/>
          <p:cNvSpPr/>
          <p:nvPr/>
        </p:nvSpPr>
        <p:spPr>
          <a:xfrm>
            <a:off x="4399200" y="9555480"/>
            <a:ext cx="3370680" cy="50040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B8AD97D0-FC07-41A2-AE41-D82557A4E8DF}" type="slidenum">
              <a:rPr b="0" lang="en-US" sz="1400" spc="-1" strike="noStrike">
                <a:solidFill>
                  <a:srgbClr val="000000"/>
                </a:solidFill>
                <a:latin typeface="Times New Roman"/>
                <a:ea typeface="+mn-ea"/>
              </a:rPr>
              <a:t>26</a:t>
            </a:fld>
            <a:endParaRPr b="0" lang="nl-NL" sz="14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sldImg"/>
          </p:nvPr>
        </p:nvSpPr>
        <p:spPr>
          <a:xfrm>
            <a:off x="1371600" y="763560"/>
            <a:ext cx="5025600" cy="3769920"/>
          </a:xfrm>
          <a:prstGeom prst="rect">
            <a:avLst/>
          </a:prstGeom>
          <a:ln w="0">
            <a:noFill/>
          </a:ln>
        </p:spPr>
      </p:sp>
      <p:sp>
        <p:nvSpPr>
          <p:cNvPr id="492" name="PlaceHolder 2"/>
          <p:cNvSpPr>
            <a:spLocks noGrp="1"/>
          </p:cNvSpPr>
          <p:nvPr>
            <p:ph type="body"/>
          </p:nvPr>
        </p:nvSpPr>
        <p:spPr>
          <a:xfrm>
            <a:off x="777240" y="4777560"/>
            <a:ext cx="6215400" cy="4523760"/>
          </a:xfrm>
          <a:prstGeom prst="rect">
            <a:avLst/>
          </a:prstGeom>
          <a:noFill/>
          <a:ln w="0">
            <a:noFill/>
          </a:ln>
        </p:spPr>
        <p:txBody>
          <a:bodyPr lIns="0" rIns="0" tIns="0" bIns="0" anchor="t">
            <a:normAutofit/>
          </a:bodyPr>
          <a:p>
            <a:pPr marL="216000" indent="-214560">
              <a:lnSpc>
                <a:spcPct val="100000"/>
              </a:lnSpc>
              <a:buNone/>
              <a:tabLst>
                <a:tab algn="l" pos="0"/>
              </a:tabLst>
            </a:pPr>
            <a:r>
              <a:rPr b="0" lang="en-US" sz="2000" spc="-1" strike="noStrike">
                <a:latin typeface="Arial"/>
              </a:rPr>
              <a:t>Verwarmde kelder met ongeisoleerde spouw.</a:t>
            </a:r>
            <a:endParaRPr b="0" lang="nl-NL" sz="2000" spc="-1" strike="noStrike">
              <a:latin typeface="Arial"/>
            </a:endParaRPr>
          </a:p>
          <a:p>
            <a:pPr marL="216000" indent="-214560">
              <a:lnSpc>
                <a:spcPct val="100000"/>
              </a:lnSpc>
              <a:buNone/>
              <a:tabLst>
                <a:tab algn="l" pos="0"/>
              </a:tabLst>
            </a:pPr>
            <a:r>
              <a:rPr b="0" lang="en-US" sz="2000" spc="-1" strike="noStrike">
                <a:latin typeface="Arial"/>
              </a:rPr>
              <a:t>Spouw bovengronds is wel geisoleerd, </a:t>
            </a:r>
            <a:endParaRPr b="0" lang="nl-NL" sz="2000" spc="-1" strike="noStrike">
              <a:latin typeface="Arial"/>
            </a:endParaRPr>
          </a:p>
          <a:p>
            <a:pPr marL="216000" indent="-214560">
              <a:lnSpc>
                <a:spcPct val="100000"/>
              </a:lnSpc>
              <a:buNone/>
              <a:tabLst>
                <a:tab algn="l" pos="0"/>
              </a:tabLst>
            </a:pPr>
            <a:r>
              <a:rPr b="0" lang="en-US" sz="2000" spc="-1" strike="noStrike">
                <a:latin typeface="Arial"/>
              </a:rPr>
              <a:t>maar isolatie begint pas boven de open stootvoegen.</a:t>
            </a:r>
            <a:endParaRPr b="0" lang="nl-NL" sz="2000" spc="-1" strike="noStrike">
              <a:latin typeface="Arial"/>
            </a:endParaRPr>
          </a:p>
          <a:p>
            <a:pPr marL="216000" indent="-214560">
              <a:lnSpc>
                <a:spcPct val="100000"/>
              </a:lnSpc>
              <a:buNone/>
              <a:tabLst>
                <a:tab algn="l" pos="0"/>
              </a:tabLst>
            </a:pPr>
            <a:r>
              <a:rPr b="0" lang="en-US" sz="2000" spc="-1" strike="noStrike">
                <a:latin typeface="Arial"/>
              </a:rPr>
              <a:t>Dus bij het eerste prikken lijkt er geen isolatie in de spouw te zitten,</a:t>
            </a:r>
            <a:endParaRPr b="0" lang="nl-NL" sz="2000" spc="-1" strike="noStrike">
              <a:latin typeface="Arial"/>
            </a:endParaRPr>
          </a:p>
          <a:p>
            <a:pPr marL="216000" indent="-214560">
              <a:lnSpc>
                <a:spcPct val="100000"/>
              </a:lnSpc>
              <a:buNone/>
              <a:tabLst>
                <a:tab algn="l" pos="0"/>
              </a:tabLst>
            </a:pPr>
            <a:r>
              <a:rPr b="0" lang="en-US" sz="2000" spc="-1" strike="noStrike">
                <a:latin typeface="Arial"/>
              </a:rPr>
              <a:t>Het bouwjaar indiceert dat er wel isolatie nmoet zitten,</a:t>
            </a:r>
            <a:endParaRPr b="0" lang="nl-NL" sz="2000" spc="-1" strike="noStrike">
              <a:latin typeface="Arial"/>
            </a:endParaRPr>
          </a:p>
          <a:p>
            <a:pPr marL="216000" indent="-214560">
              <a:lnSpc>
                <a:spcPct val="100000"/>
              </a:lnSpc>
              <a:buNone/>
              <a:tabLst>
                <a:tab algn="l" pos="0"/>
              </a:tabLst>
            </a:pPr>
            <a:r>
              <a:rPr b="0" lang="en-US" sz="2000" spc="-1" strike="noStrike">
                <a:latin typeface="Arial"/>
              </a:rPr>
              <a:t>Bij schuin naar boven prikken wordt wel isolatie gevonden..</a:t>
            </a:r>
            <a:endParaRPr b="0" lang="nl-NL" sz="2000" spc="-1" strike="noStrike">
              <a:latin typeface="Arial"/>
            </a:endParaRPr>
          </a:p>
        </p:txBody>
      </p:sp>
      <p:sp>
        <p:nvSpPr>
          <p:cNvPr id="493" name="CustomShape 3"/>
          <p:cNvSpPr/>
          <p:nvPr/>
        </p:nvSpPr>
        <p:spPr>
          <a:xfrm>
            <a:off x="4399200" y="9555480"/>
            <a:ext cx="3370680" cy="50040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9832C908-A594-497B-BEC4-BAB06AC6204E}" type="slidenum">
              <a:rPr b="0" lang="en-US" sz="1400" spc="-1" strike="noStrike">
                <a:solidFill>
                  <a:srgbClr val="000000"/>
                </a:solidFill>
                <a:latin typeface="Times New Roman"/>
                <a:ea typeface="+mn-ea"/>
              </a:rPr>
              <a:t>27</a:t>
            </a:fld>
            <a:endParaRPr b="0" lang="nl-NL" sz="14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sldImg"/>
          </p:nvPr>
        </p:nvSpPr>
        <p:spPr>
          <a:xfrm>
            <a:off x="1371600" y="763560"/>
            <a:ext cx="5025600" cy="3769920"/>
          </a:xfrm>
          <a:prstGeom prst="rect">
            <a:avLst/>
          </a:prstGeom>
          <a:ln w="0">
            <a:noFill/>
          </a:ln>
        </p:spPr>
      </p:sp>
      <p:sp>
        <p:nvSpPr>
          <p:cNvPr id="495" name="PlaceHolder 2"/>
          <p:cNvSpPr>
            <a:spLocks noGrp="1"/>
          </p:cNvSpPr>
          <p:nvPr>
            <p:ph type="body"/>
          </p:nvPr>
        </p:nvSpPr>
        <p:spPr>
          <a:xfrm>
            <a:off x="777240" y="4777560"/>
            <a:ext cx="6215400" cy="4523760"/>
          </a:xfrm>
          <a:prstGeom prst="rect">
            <a:avLst/>
          </a:prstGeom>
          <a:noFill/>
          <a:ln w="0">
            <a:noFill/>
          </a:ln>
        </p:spPr>
        <p:txBody>
          <a:bodyPr lIns="0" rIns="0" tIns="0" bIns="0" anchor="t">
            <a:normAutofit fontScale="81000"/>
          </a:bodyPr>
          <a:p>
            <a:pPr marL="216000" indent="-214920">
              <a:lnSpc>
                <a:spcPct val="100000"/>
              </a:lnSpc>
              <a:buNone/>
              <a:tabLst>
                <a:tab algn="l" pos="0"/>
              </a:tabLst>
            </a:pPr>
            <a:r>
              <a:rPr b="0" lang="en-US" sz="2000" spc="-1" strike="noStrike">
                <a:latin typeface="Arial"/>
              </a:rPr>
              <a:t>Rsi / Rse = R Surface Interior / Exterior</a:t>
            </a:r>
            <a:endParaRPr b="0" lang="nl-NL" sz="2000" spc="-1" strike="noStrike">
              <a:latin typeface="Arial"/>
            </a:endParaRPr>
          </a:p>
          <a:p>
            <a:pPr marL="216000" indent="-214920">
              <a:lnSpc>
                <a:spcPct val="100000"/>
              </a:lnSpc>
              <a:buNone/>
              <a:tabLst>
                <a:tab algn="l" pos="0"/>
              </a:tabLst>
            </a:pPr>
            <a:r>
              <a:rPr b="0" lang="en-US" sz="2000" spc="-1" strike="noStrike">
                <a:latin typeface="Arial"/>
              </a:rPr>
              <a:t>Als het temperatuurverschil over een laag hoog is, is de isolatiewaarde van die laag relatief hoog, die laag draagt veel bij.</a:t>
            </a:r>
            <a:endParaRPr b="0" lang="nl-NL" sz="2000" spc="-1" strike="noStrike">
              <a:latin typeface="Arial"/>
            </a:endParaRPr>
          </a:p>
          <a:p>
            <a:pPr marL="216000" indent="-214920">
              <a:lnSpc>
                <a:spcPct val="100000"/>
              </a:lnSpc>
              <a:buNone/>
              <a:tabLst>
                <a:tab algn="l" pos="0"/>
              </a:tabLst>
            </a:pPr>
            <a:r>
              <a:rPr b="0" lang="en-US" sz="2000" spc="-1" strike="noStrike">
                <a:latin typeface="Arial"/>
              </a:rPr>
              <a:t>Als de helling van het temperatuurverloop groot is, is de lambda van die laag klein (soortelijke weerstand / weerstand per cm, is hoog)</a:t>
            </a:r>
            <a:endParaRPr b="0" lang="nl-NL" sz="2000" spc="-1" strike="noStrike">
              <a:latin typeface="Arial"/>
            </a:endParaRPr>
          </a:p>
          <a:p>
            <a:pPr marL="216000" indent="-214920">
              <a:lnSpc>
                <a:spcPct val="100000"/>
              </a:lnSpc>
              <a:buNone/>
              <a:tabLst>
                <a:tab algn="l" pos="0"/>
              </a:tabLst>
            </a:pPr>
            <a:r>
              <a:rPr b="0" lang="en-US" sz="2000" spc="-1" strike="noStrike">
                <a:latin typeface="Arial"/>
              </a:rPr>
              <a:t>De lucht die tegen een wand zit,</a:t>
            </a:r>
            <a:endParaRPr b="0" lang="nl-NL" sz="2000" spc="-1" strike="noStrike">
              <a:latin typeface="Arial"/>
            </a:endParaRPr>
          </a:p>
          <a:p>
            <a:pPr marL="216000" indent="-214920">
              <a:lnSpc>
                <a:spcPct val="100000"/>
              </a:lnSpc>
              <a:buNone/>
              <a:tabLst>
                <a:tab algn="l" pos="0"/>
              </a:tabLst>
            </a:pPr>
            <a:r>
              <a:rPr b="0" lang="en-US" sz="2000" spc="-1" strike="noStrike">
                <a:latin typeface="Arial"/>
              </a:rPr>
              <a:t>Plakt als het ware vast aan de wand,</a:t>
            </a:r>
            <a:endParaRPr b="0" lang="nl-NL" sz="2000" spc="-1" strike="noStrike">
              <a:latin typeface="Arial"/>
            </a:endParaRPr>
          </a:p>
          <a:p>
            <a:pPr marL="216000" indent="-214920">
              <a:lnSpc>
                <a:spcPct val="100000"/>
              </a:lnSpc>
              <a:buNone/>
              <a:tabLst>
                <a:tab algn="l" pos="0"/>
              </a:tabLst>
            </a:pPr>
            <a:r>
              <a:rPr b="0" lang="en-US" sz="2000" spc="-1" strike="noStrike">
                <a:latin typeface="Arial"/>
              </a:rPr>
              <a:t>Dat betekent dar er een dunne luchtlaag van een paar mm is, waar de lucht stil staat.</a:t>
            </a:r>
            <a:endParaRPr b="0" lang="nl-NL" sz="2000" spc="-1" strike="noStrike">
              <a:latin typeface="Arial"/>
            </a:endParaRPr>
          </a:p>
          <a:p>
            <a:pPr marL="216000" indent="-214920">
              <a:lnSpc>
                <a:spcPct val="100000"/>
              </a:lnSpc>
              <a:buNone/>
              <a:tabLst>
                <a:tab algn="l" pos="0"/>
              </a:tabLst>
            </a:pPr>
            <a:r>
              <a:rPr b="0" lang="en-US" sz="2000" spc="-1" strike="noStrike">
                <a:latin typeface="Arial"/>
              </a:rPr>
              <a:t>Deze stilstaande luchtlaag vormt een extra isolatie,</a:t>
            </a:r>
            <a:endParaRPr b="0" lang="nl-NL" sz="2000" spc="-1" strike="noStrike">
              <a:latin typeface="Arial"/>
            </a:endParaRPr>
          </a:p>
          <a:p>
            <a:pPr marL="216000" indent="-214920">
              <a:lnSpc>
                <a:spcPct val="100000"/>
              </a:lnSpc>
              <a:buNone/>
              <a:tabLst>
                <a:tab algn="l" pos="0"/>
              </a:tabLst>
            </a:pPr>
            <a:r>
              <a:rPr b="0" lang="en-US" sz="2000" spc="-1" strike="noStrike">
                <a:latin typeface="Arial"/>
              </a:rPr>
              <a:t>Die we binnen Rsi (Surface Interior) noemen en buiten Rse (Surface Exterior)</a:t>
            </a:r>
            <a:endParaRPr b="0" lang="nl-NL" sz="2000" spc="-1" strike="noStrike">
              <a:latin typeface="Arial"/>
            </a:endParaRPr>
          </a:p>
          <a:p>
            <a:pPr marL="216000" indent="-214920">
              <a:lnSpc>
                <a:spcPct val="100000"/>
              </a:lnSpc>
              <a:buNone/>
              <a:tabLst>
                <a:tab algn="l" pos="0"/>
              </a:tabLst>
            </a:pPr>
            <a:r>
              <a:rPr b="0" lang="en-US" sz="2000" spc="-1" strike="noStrike">
                <a:latin typeface="Arial"/>
              </a:rPr>
              <a:t>Omdat er buiten meestal wind staat, is de Rse altijd kleiner dan de Rsi.</a:t>
            </a:r>
            <a:endParaRPr b="0" lang="nl-NL" sz="2000" spc="-1" strike="noStrike">
              <a:latin typeface="Arial"/>
            </a:endParaRPr>
          </a:p>
          <a:p>
            <a:pPr marL="216000" indent="-214920">
              <a:lnSpc>
                <a:spcPct val="100000"/>
              </a:lnSpc>
              <a:buNone/>
              <a:tabLst>
                <a:tab algn="l" pos="0"/>
              </a:tabLst>
            </a:pPr>
            <a:r>
              <a:rPr b="0" lang="en-US" sz="2000" spc="-1" strike="noStrike">
                <a:latin typeface="Arial"/>
              </a:rPr>
              <a:t>Dat betekent ook dat het temperatuur verschil tussen lucht en muur, aan de binnenkant goter is dan aan de buitenkant,</a:t>
            </a:r>
            <a:endParaRPr b="0" lang="nl-NL" sz="2000" spc="-1" strike="noStrike">
              <a:latin typeface="Arial"/>
            </a:endParaRPr>
          </a:p>
          <a:p>
            <a:pPr marL="216000" indent="-214920">
              <a:lnSpc>
                <a:spcPct val="100000"/>
              </a:lnSpc>
              <a:buNone/>
              <a:tabLst>
                <a:tab algn="l" pos="0"/>
              </a:tabLst>
            </a:pPr>
            <a:r>
              <a:rPr b="0" lang="en-US" sz="2000" spc="-1" strike="noStrike">
                <a:latin typeface="Arial"/>
              </a:rPr>
              <a:t>Daarom zie je binnen ook sterkere contrasten tussen twee verschillende isolatiewaarden.</a:t>
            </a:r>
            <a:endParaRPr b="0" lang="nl-NL" sz="2000" spc="-1" strike="noStrike">
              <a:latin typeface="Arial"/>
            </a:endParaRPr>
          </a:p>
        </p:txBody>
      </p:sp>
      <p:sp>
        <p:nvSpPr>
          <p:cNvPr id="496" name="CustomShape 3"/>
          <p:cNvSpPr/>
          <p:nvPr/>
        </p:nvSpPr>
        <p:spPr>
          <a:xfrm>
            <a:off x="4399200" y="9555480"/>
            <a:ext cx="3370680" cy="50040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9F1721E6-5910-45F8-8C98-70179C3F4298}" type="slidenum">
              <a:rPr b="0" lang="en-US" sz="1400" spc="-1" strike="noStrike">
                <a:solidFill>
                  <a:srgbClr val="000000"/>
                </a:solidFill>
                <a:latin typeface="Times New Roman"/>
                <a:ea typeface="+mn-ea"/>
              </a:rPr>
              <a:t>28</a:t>
            </a:fld>
            <a:endParaRPr b="0" lang="nl-NL" sz="14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sldImg"/>
          </p:nvPr>
        </p:nvSpPr>
        <p:spPr>
          <a:xfrm>
            <a:off x="1371600" y="763560"/>
            <a:ext cx="5025600" cy="3769920"/>
          </a:xfrm>
          <a:prstGeom prst="rect">
            <a:avLst/>
          </a:prstGeom>
          <a:ln w="0">
            <a:noFill/>
          </a:ln>
        </p:spPr>
      </p:sp>
      <p:sp>
        <p:nvSpPr>
          <p:cNvPr id="498" name="PlaceHolder 2"/>
          <p:cNvSpPr>
            <a:spLocks noGrp="1"/>
          </p:cNvSpPr>
          <p:nvPr>
            <p:ph type="body"/>
          </p:nvPr>
        </p:nvSpPr>
        <p:spPr>
          <a:xfrm>
            <a:off x="777240" y="4777560"/>
            <a:ext cx="6215400" cy="4523760"/>
          </a:xfrm>
          <a:prstGeom prst="rect">
            <a:avLst/>
          </a:prstGeom>
          <a:noFill/>
          <a:ln w="0">
            <a:noFill/>
          </a:ln>
        </p:spPr>
        <p:txBody>
          <a:bodyPr lIns="0" rIns="0" tIns="0" bIns="0" anchor="t">
            <a:normAutofit/>
          </a:bodyPr>
          <a:p>
            <a:pPr marL="216000" indent="-214920">
              <a:lnSpc>
                <a:spcPct val="100000"/>
              </a:lnSpc>
              <a:buNone/>
              <a:tabLst>
                <a:tab algn="l" pos="0"/>
              </a:tabLst>
            </a:pPr>
            <a:r>
              <a:rPr b="0" lang="en-US" sz="2000" spc="-1" strike="noStrike">
                <a:latin typeface="Arial"/>
              </a:rPr>
              <a:t>Forfaitaire waarden Rsi en Rse, </a:t>
            </a:r>
            <a:endParaRPr b="0" lang="nl-NL" sz="2000" spc="-1" strike="noStrike">
              <a:latin typeface="Arial"/>
            </a:endParaRPr>
          </a:p>
          <a:p>
            <a:pPr marL="216000" indent="-214920">
              <a:lnSpc>
                <a:spcPct val="100000"/>
              </a:lnSpc>
              <a:buNone/>
              <a:tabLst>
                <a:tab algn="l" pos="0"/>
              </a:tabLst>
            </a:pPr>
            <a:r>
              <a:rPr b="0" lang="en-US" sz="2000" spc="-1" strike="noStrike">
                <a:latin typeface="Arial"/>
              </a:rPr>
              <a:t>zoals opgenomen in het bouwbesluit-2012 (versie 2022)</a:t>
            </a:r>
            <a:endParaRPr b="0" lang="nl-NL" sz="2000" spc="-1" strike="noStrike">
              <a:latin typeface="Arial"/>
            </a:endParaRPr>
          </a:p>
          <a:p>
            <a:pPr marL="216000" indent="-214920">
              <a:lnSpc>
                <a:spcPct val="100000"/>
              </a:lnSpc>
              <a:buNone/>
              <a:tabLst>
                <a:tab algn="l" pos="0"/>
              </a:tabLst>
            </a:pPr>
            <a:r>
              <a:rPr b="0" lang="en-US" sz="2000" spc="-1" strike="noStrike">
                <a:latin typeface="Arial"/>
              </a:rPr>
              <a:t>Je ziet ook dat de verschillende wandtypen verschillen,</a:t>
            </a:r>
            <a:endParaRPr b="0" lang="nl-NL" sz="2000" spc="-1" strike="noStrike">
              <a:latin typeface="Arial"/>
            </a:endParaRPr>
          </a:p>
          <a:p>
            <a:pPr marL="216000" indent="-214920">
              <a:lnSpc>
                <a:spcPct val="100000"/>
              </a:lnSpc>
              <a:buNone/>
              <a:tabLst>
                <a:tab algn="l" pos="0"/>
              </a:tabLst>
            </a:pPr>
            <a:r>
              <a:rPr b="0" lang="en-US" sz="2000" spc="-1" strike="noStrike">
                <a:latin typeface="Arial"/>
              </a:rPr>
              <a:t>Daarin wordt bijvoorbeeld ook gecompenseerd dat warmte opstijgt:</a:t>
            </a:r>
            <a:endParaRPr b="0" lang="nl-NL" sz="2000" spc="-1" strike="noStrike">
              <a:latin typeface="Arial"/>
            </a:endParaRPr>
          </a:p>
          <a:p>
            <a:pPr marL="216000" indent="-214920">
              <a:lnSpc>
                <a:spcPct val="100000"/>
              </a:lnSpc>
              <a:buNone/>
              <a:tabLst>
                <a:tab algn="l" pos="0"/>
              </a:tabLst>
            </a:pPr>
            <a:r>
              <a:rPr b="0" lang="en-US" sz="2000" spc="-1" strike="noStrike">
                <a:latin typeface="Arial"/>
              </a:rPr>
              <a:t>Een identieke vloer isoleert beter dan een identiek dak</a:t>
            </a:r>
            <a:endParaRPr b="0" lang="nl-NL" sz="2000" spc="-1" strike="noStrike">
              <a:latin typeface="Arial"/>
            </a:endParaRPr>
          </a:p>
        </p:txBody>
      </p:sp>
      <p:sp>
        <p:nvSpPr>
          <p:cNvPr id="499" name="CustomShape 3"/>
          <p:cNvSpPr/>
          <p:nvPr/>
        </p:nvSpPr>
        <p:spPr>
          <a:xfrm>
            <a:off x="4399200" y="9555480"/>
            <a:ext cx="3370680" cy="50040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E121C9C9-B0AC-4358-87DB-CEE6A8DA7776}" type="slidenum">
              <a:rPr b="0" lang="en-US" sz="1400" spc="-1" strike="noStrike">
                <a:solidFill>
                  <a:srgbClr val="000000"/>
                </a:solidFill>
                <a:latin typeface="Times New Roman"/>
                <a:ea typeface="+mn-ea"/>
              </a:rPr>
              <a:t>29</a:t>
            </a:fld>
            <a:endParaRPr b="0" lang="nl-NL" sz="14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sldImg"/>
          </p:nvPr>
        </p:nvSpPr>
        <p:spPr>
          <a:xfrm>
            <a:off x="1371600" y="754200"/>
            <a:ext cx="5027400" cy="3771720"/>
          </a:xfrm>
          <a:prstGeom prst="rect">
            <a:avLst/>
          </a:prstGeom>
          <a:ln w="0">
            <a:noFill/>
          </a:ln>
        </p:spPr>
      </p:sp>
      <p:sp>
        <p:nvSpPr>
          <p:cNvPr id="420" name="PlaceHolder 2"/>
          <p:cNvSpPr>
            <a:spLocks noGrp="1"/>
          </p:cNvSpPr>
          <p:nvPr>
            <p:ph type="body"/>
          </p:nvPr>
        </p:nvSpPr>
        <p:spPr>
          <a:xfrm>
            <a:off x="777960" y="4778280"/>
            <a:ext cx="6213240" cy="4522680"/>
          </a:xfrm>
          <a:prstGeom prst="rect">
            <a:avLst/>
          </a:prstGeom>
          <a:noFill/>
          <a:ln w="0">
            <a:noFill/>
          </a:ln>
        </p:spPr>
        <p:txBody>
          <a:bodyPr lIns="0" rIns="0" tIns="0" bIns="0" anchor="t">
            <a:normAutofit/>
          </a:bodyPr>
          <a:p>
            <a:pPr marL="216000" indent="-213480">
              <a:lnSpc>
                <a:spcPct val="100000"/>
              </a:lnSpc>
              <a:buNone/>
              <a:tabLst>
                <a:tab algn="l" pos="0"/>
              </a:tabLst>
            </a:pPr>
            <a:r>
              <a:rPr b="0" lang="nl-NL" sz="1200" spc="-1" strike="noStrike">
                <a:solidFill>
                  <a:srgbClr val="000000"/>
                </a:solidFill>
                <a:latin typeface="+mn-lt"/>
                <a:ea typeface="+mn-ea"/>
              </a:rPr>
              <a:t>Wat is Temperatuur</a:t>
            </a:r>
            <a:endParaRPr b="0" lang="nl-NL" sz="1200" spc="-1" strike="noStrike">
              <a:latin typeface="Arial"/>
            </a:endParaRPr>
          </a:p>
          <a:p>
            <a:pPr marL="216000" indent="-213480">
              <a:lnSpc>
                <a:spcPct val="100000"/>
              </a:lnSpc>
              <a:buNone/>
              <a:tabLst>
                <a:tab algn="l" pos="0"/>
              </a:tabLst>
            </a:pPr>
            <a:r>
              <a:rPr b="0" lang="nl-NL" sz="1200" spc="-1" strike="noStrike">
                <a:solidFill>
                  <a:srgbClr val="000000"/>
                </a:solidFill>
                <a:latin typeface="+mn-lt"/>
                <a:ea typeface="+mn-ea"/>
              </a:rPr>
              <a:t>Iedere stof bestaat uit moleculen,</a:t>
            </a:r>
            <a:endParaRPr b="0" lang="nl-NL" sz="1200" spc="-1" strike="noStrike">
              <a:latin typeface="Arial"/>
            </a:endParaRPr>
          </a:p>
          <a:p>
            <a:pPr marL="216000" indent="-213480">
              <a:lnSpc>
                <a:spcPct val="100000"/>
              </a:lnSpc>
              <a:buNone/>
              <a:tabLst>
                <a:tab algn="l" pos="0"/>
              </a:tabLst>
            </a:pPr>
            <a:r>
              <a:rPr b="0" lang="nl-NL" sz="1200" spc="-1" strike="noStrike">
                <a:solidFill>
                  <a:srgbClr val="000000"/>
                </a:solidFill>
                <a:latin typeface="+mn-lt"/>
                <a:ea typeface="+mn-ea"/>
              </a:rPr>
              <a:t>Moleculen bewegen vrij in de ruimte (gas, vloeistof) of trillen in een rooster (vaste stof)</a:t>
            </a:r>
            <a:endParaRPr b="0" lang="nl-NL" sz="1200" spc="-1" strike="noStrike">
              <a:latin typeface="Arial"/>
            </a:endParaRPr>
          </a:p>
          <a:p>
            <a:pPr marL="216000" indent="-213480">
              <a:lnSpc>
                <a:spcPct val="100000"/>
              </a:lnSpc>
              <a:buNone/>
              <a:tabLst>
                <a:tab algn="l" pos="0"/>
              </a:tabLst>
            </a:pPr>
            <a:r>
              <a:rPr b="0" lang="nl-NL" sz="1200" spc="-1" strike="noStrike">
                <a:solidFill>
                  <a:srgbClr val="000000"/>
                </a:solidFill>
                <a:latin typeface="+mn-lt"/>
                <a:ea typeface="+mn-ea"/>
              </a:rPr>
              <a:t>Temperatuur is de inwendige kinetische energie die in de beweging van de moleculen zit opgeslagen.</a:t>
            </a:r>
            <a:endParaRPr b="0" lang="nl-NL" sz="1200" spc="-1" strike="noStrike">
              <a:latin typeface="Arial"/>
            </a:endParaRPr>
          </a:p>
          <a:p>
            <a:pPr marL="216000" indent="-213480">
              <a:lnSpc>
                <a:spcPct val="100000"/>
              </a:lnSpc>
              <a:buNone/>
              <a:tabLst>
                <a:tab algn="l" pos="0"/>
              </a:tabLst>
            </a:pPr>
            <a:r>
              <a:rPr b="0" lang="nl-NL" sz="1200" spc="-1" strike="noStrike">
                <a:solidFill>
                  <a:srgbClr val="000000"/>
                </a:solidFill>
                <a:latin typeface="+mn-lt"/>
                <a:ea typeface="+mn-ea"/>
              </a:rPr>
              <a:t>Een hogere temperatuur is een snellere beweging is dus een hogere Energie </a:t>
            </a:r>
            <a:endParaRPr b="0" lang="nl-NL" sz="1200" spc="-1" strike="noStrike">
              <a:latin typeface="Arial"/>
            </a:endParaRPr>
          </a:p>
          <a:p>
            <a:pPr marL="216000" indent="-213480">
              <a:lnSpc>
                <a:spcPct val="100000"/>
              </a:lnSpc>
              <a:buNone/>
              <a:tabLst>
                <a:tab algn="l" pos="0"/>
              </a:tabLst>
            </a:pPr>
            <a:r>
              <a:rPr b="0" lang="nl-NL" sz="1200" spc="-1" strike="noStrike">
                <a:solidFill>
                  <a:srgbClr val="000000"/>
                </a:solidFill>
                <a:latin typeface="+mn-lt"/>
                <a:ea typeface="+mn-ea"/>
              </a:rPr>
              <a:t> </a:t>
            </a:r>
            <a:endParaRPr b="0" lang="nl-NL" sz="1200" spc="-1" strike="noStrike">
              <a:latin typeface="Arial"/>
            </a:endParaRPr>
          </a:p>
          <a:p>
            <a:pPr marL="216000" indent="-213480">
              <a:lnSpc>
                <a:spcPct val="100000"/>
              </a:lnSpc>
              <a:buNone/>
              <a:tabLst>
                <a:tab algn="l" pos="0"/>
              </a:tabLst>
            </a:pPr>
            <a:r>
              <a:rPr b="0" lang="nl-NL" sz="1200" spc="-1" strike="noStrike">
                <a:solidFill>
                  <a:srgbClr val="000000"/>
                </a:solidFill>
                <a:latin typeface="+mn-lt"/>
                <a:ea typeface="+mn-ea"/>
              </a:rPr>
              <a:t>Dit zijn animated gifs, die doen het in LibreOffice (powerpoint/notepad doen het niet) (OpenOffice doet het wel maar is beperkter)</a:t>
            </a:r>
            <a:endParaRPr b="0" lang="nl-NL" sz="1200" spc="-1" strike="noStrike">
              <a:latin typeface="Arial"/>
            </a:endParaRPr>
          </a:p>
          <a:p>
            <a:pPr marL="216000" indent="-213480">
              <a:lnSpc>
                <a:spcPct val="100000"/>
              </a:lnSpc>
              <a:buNone/>
              <a:tabLst>
                <a:tab algn="l" pos="0"/>
              </a:tabLst>
            </a:pPr>
            <a:r>
              <a:rPr b="0" lang="nl-NL" sz="1200" spc="-1" strike="noStrike" u="sng">
                <a:solidFill>
                  <a:srgbClr val="000000"/>
                </a:solidFill>
                <a:uFillTx/>
                <a:latin typeface="+mn-lt"/>
                <a:ea typeface="+mn-ea"/>
                <a:hlinkClick r:id="rId1"/>
              </a:rPr>
              <a:t>https://upload.wikimedia.org/wikipedia/commons/6/6d/Translational_motion.gif</a:t>
            </a:r>
            <a:endParaRPr b="0" lang="nl-NL" sz="1200" spc="-1" strike="noStrike">
              <a:latin typeface="Arial"/>
            </a:endParaRPr>
          </a:p>
          <a:p>
            <a:pPr marL="216000" indent="-213480">
              <a:lnSpc>
                <a:spcPct val="100000"/>
              </a:lnSpc>
              <a:buNone/>
              <a:tabLst>
                <a:tab algn="l" pos="0"/>
              </a:tabLst>
            </a:pPr>
            <a:r>
              <a:rPr b="0" lang="nl-NL" sz="1200" spc="-1" strike="noStrike" u="sng">
                <a:solidFill>
                  <a:srgbClr val="000000"/>
                </a:solidFill>
                <a:uFillTx/>
                <a:latin typeface="+mn-lt"/>
                <a:ea typeface="+mn-ea"/>
                <a:hlinkClick r:id="rId2"/>
              </a:rPr>
              <a:t>https://upload.wikimedia.org/wikipedia/commons/2/23/Thermally_Agitated_Molecule.gif</a:t>
            </a:r>
            <a:endParaRPr b="0" lang="nl-NL" sz="1200" spc="-1" strike="noStrike">
              <a:latin typeface="Arial"/>
            </a:endParaRPr>
          </a:p>
          <a:p>
            <a:pPr marL="216000" indent="-213480">
              <a:lnSpc>
                <a:spcPct val="100000"/>
              </a:lnSpc>
              <a:buNone/>
              <a:tabLst>
                <a:tab algn="l" pos="0"/>
              </a:tabLst>
            </a:pPr>
            <a:endParaRPr b="0" lang="nl-NL" sz="1200" spc="-1" strike="noStrike">
              <a:latin typeface="Arial"/>
            </a:endParaRPr>
          </a:p>
        </p:txBody>
      </p:sp>
      <p:sp>
        <p:nvSpPr>
          <p:cNvPr id="421" name="CustomShape 3"/>
          <p:cNvSpPr/>
          <p:nvPr/>
        </p:nvSpPr>
        <p:spPr>
          <a:xfrm>
            <a:off x="4402080" y="9553680"/>
            <a:ext cx="3365280" cy="50004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C8874B5D-DBC1-40EE-B64C-EB9FE8A62A4F}" type="slidenum">
              <a:rPr b="0" lang="nl-NL" sz="1200" spc="-1" strike="noStrike">
                <a:solidFill>
                  <a:srgbClr val="000000"/>
                </a:solidFill>
                <a:latin typeface="+mn-lt"/>
                <a:ea typeface="+mn-ea"/>
              </a:rPr>
              <a:t>3</a:t>
            </a:fld>
            <a:endParaRPr b="0" lang="nl-NL" sz="12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sldImg"/>
          </p:nvPr>
        </p:nvSpPr>
        <p:spPr>
          <a:xfrm>
            <a:off x="1371600" y="763560"/>
            <a:ext cx="5025600" cy="3769920"/>
          </a:xfrm>
          <a:prstGeom prst="rect">
            <a:avLst/>
          </a:prstGeom>
          <a:ln w="0">
            <a:noFill/>
          </a:ln>
        </p:spPr>
      </p:sp>
      <p:sp>
        <p:nvSpPr>
          <p:cNvPr id="501" name="PlaceHolder 2"/>
          <p:cNvSpPr>
            <a:spLocks noGrp="1"/>
          </p:cNvSpPr>
          <p:nvPr>
            <p:ph type="body"/>
          </p:nvPr>
        </p:nvSpPr>
        <p:spPr>
          <a:xfrm>
            <a:off x="777240" y="4777560"/>
            <a:ext cx="6215760" cy="4524120"/>
          </a:xfrm>
          <a:prstGeom prst="rect">
            <a:avLst/>
          </a:prstGeom>
          <a:noFill/>
          <a:ln w="0">
            <a:noFill/>
          </a:ln>
        </p:spPr>
        <p:txBody>
          <a:bodyPr lIns="0" rIns="0" tIns="0" bIns="0" anchor="t">
            <a:normAutofit/>
          </a:bodyPr>
          <a:p>
            <a:pPr marL="216000" indent="-214920">
              <a:lnSpc>
                <a:spcPct val="100000"/>
              </a:lnSpc>
              <a:buNone/>
              <a:tabLst>
                <a:tab algn="l" pos="0"/>
              </a:tabLst>
            </a:pPr>
            <a:r>
              <a:rPr b="0" lang="en-US" sz="2000" spc="-1" strike="noStrike">
                <a:latin typeface="Arial"/>
              </a:rPr>
              <a:t>Bewoner klaagt over comfort in zijn favoriete hoek.</a:t>
            </a:r>
            <a:endParaRPr b="0" lang="nl-NL" sz="2000" spc="-1" strike="noStrike">
              <a:latin typeface="Arial"/>
            </a:endParaRPr>
          </a:p>
          <a:p>
            <a:pPr marL="216000" indent="-214920">
              <a:lnSpc>
                <a:spcPct val="100000"/>
              </a:lnSpc>
              <a:buClr>
                <a:srgbClr val="000000"/>
              </a:buClr>
              <a:buFont typeface="StarSymbol"/>
              <a:buChar char="-"/>
              <a:tabLst>
                <a:tab algn="l" pos="0"/>
              </a:tabLst>
            </a:pPr>
            <a:r>
              <a:rPr b="0" lang="en-US" sz="2000" spc="-1" strike="noStrike">
                <a:latin typeface="Arial"/>
              </a:rPr>
              <a:t> </a:t>
            </a:r>
            <a:r>
              <a:rPr b="0" lang="en-US" sz="2000" spc="-1" strike="noStrike">
                <a:latin typeface="Arial"/>
              </a:rPr>
              <a:t>Kierende tuindeuren,</a:t>
            </a:r>
            <a:endParaRPr b="0" lang="nl-NL" sz="2000" spc="-1" strike="noStrike">
              <a:latin typeface="Arial"/>
            </a:endParaRPr>
          </a:p>
          <a:p>
            <a:pPr marL="216000" indent="-214920">
              <a:lnSpc>
                <a:spcPct val="100000"/>
              </a:lnSpc>
              <a:buClr>
                <a:srgbClr val="000000"/>
              </a:buClr>
              <a:buFont typeface="StarSymbol"/>
              <a:buChar char="-"/>
              <a:tabLst>
                <a:tab algn="l" pos="0"/>
              </a:tabLst>
            </a:pPr>
            <a:r>
              <a:rPr b="0" lang="en-US" sz="2000" spc="-1" strike="noStrike">
                <a:latin typeface="Arial"/>
              </a:rPr>
              <a:t> </a:t>
            </a:r>
            <a:r>
              <a:rPr b="0" lang="en-US" sz="2000" spc="-1" strike="noStrike">
                <a:latin typeface="Arial"/>
              </a:rPr>
              <a:t>Oud dubbelglas (groite inbloed van straling van het raam)</a:t>
            </a:r>
            <a:endParaRPr b="0" lang="nl-NL" sz="2000" spc="-1" strike="noStrike">
              <a:latin typeface="Arial"/>
            </a:endParaRPr>
          </a:p>
          <a:p>
            <a:pPr marL="216000" indent="-214920">
              <a:lnSpc>
                <a:spcPct val="100000"/>
              </a:lnSpc>
              <a:buNone/>
              <a:tabLst>
                <a:tab algn="l" pos="0"/>
              </a:tabLst>
            </a:pPr>
            <a:endParaRPr b="0" lang="nl-NL" sz="2000" spc="-1" strike="noStrike">
              <a:latin typeface="Arial"/>
            </a:endParaRPr>
          </a:p>
          <a:p>
            <a:pPr marL="216000" indent="-214920">
              <a:lnSpc>
                <a:spcPct val="100000"/>
              </a:lnSpc>
              <a:buNone/>
              <a:tabLst>
                <a:tab algn="l" pos="0"/>
              </a:tabLst>
            </a:pPr>
            <a:r>
              <a:rPr b="0" lang="en-US" sz="2000" spc="-1" strike="noStrike">
                <a:latin typeface="Arial"/>
              </a:rPr>
              <a:t>Met dit soort plaatjes kun je bewoners gemakkelijk overtuigen maatregelen te nemen.</a:t>
            </a:r>
            <a:endParaRPr b="0" lang="nl-NL" sz="2000" spc="-1" strike="noStrike">
              <a:latin typeface="Arial"/>
            </a:endParaRPr>
          </a:p>
          <a:p>
            <a:pPr marL="216000" indent="-214920">
              <a:lnSpc>
                <a:spcPct val="100000"/>
              </a:lnSpc>
              <a:buNone/>
              <a:tabLst>
                <a:tab algn="l" pos="0"/>
              </a:tabLst>
            </a:pPr>
            <a:endParaRPr b="0" lang="nl-NL" sz="2000" spc="-1" strike="noStrike">
              <a:latin typeface="Arial"/>
            </a:endParaRPr>
          </a:p>
        </p:txBody>
      </p:sp>
      <p:sp>
        <p:nvSpPr>
          <p:cNvPr id="502" name="CustomShape 3"/>
          <p:cNvSpPr/>
          <p:nvPr/>
        </p:nvSpPr>
        <p:spPr>
          <a:xfrm>
            <a:off x="4399200" y="9555480"/>
            <a:ext cx="3371040" cy="50076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6A6574AE-5DDD-4EA1-A472-259FF8F22A64}" type="slidenum">
              <a:rPr b="0" lang="en-US" sz="1400" spc="-1" strike="noStrike">
                <a:solidFill>
                  <a:srgbClr val="000000"/>
                </a:solidFill>
                <a:latin typeface="Times New Roman"/>
                <a:ea typeface="+mn-ea"/>
              </a:rPr>
              <a:t>30</a:t>
            </a:fld>
            <a:endParaRPr b="0" lang="nl-NL" sz="14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sldImg"/>
          </p:nvPr>
        </p:nvSpPr>
        <p:spPr>
          <a:xfrm>
            <a:off x="1371600" y="763560"/>
            <a:ext cx="5025600" cy="3769920"/>
          </a:xfrm>
          <a:prstGeom prst="rect">
            <a:avLst/>
          </a:prstGeom>
          <a:ln w="0">
            <a:noFill/>
          </a:ln>
        </p:spPr>
      </p:sp>
      <p:sp>
        <p:nvSpPr>
          <p:cNvPr id="504" name="PlaceHolder 2"/>
          <p:cNvSpPr>
            <a:spLocks noGrp="1"/>
          </p:cNvSpPr>
          <p:nvPr>
            <p:ph type="body"/>
          </p:nvPr>
        </p:nvSpPr>
        <p:spPr>
          <a:xfrm>
            <a:off x="777240" y="4777560"/>
            <a:ext cx="6215400" cy="4523760"/>
          </a:xfrm>
          <a:prstGeom prst="rect">
            <a:avLst/>
          </a:prstGeom>
          <a:noFill/>
          <a:ln w="0">
            <a:noFill/>
          </a:ln>
        </p:spPr>
        <p:txBody>
          <a:bodyPr lIns="0" rIns="0" tIns="0" bIns="0" anchor="t">
            <a:normAutofit fontScale="93000"/>
          </a:bodyPr>
          <a:p>
            <a:pPr marL="216000" indent="-214560">
              <a:lnSpc>
                <a:spcPct val="100000"/>
              </a:lnSpc>
              <a:buNone/>
              <a:tabLst>
                <a:tab algn="l" pos="0"/>
              </a:tabLst>
            </a:pPr>
            <a:r>
              <a:rPr b="0" lang="nl-NL" sz="1200" spc="-1" strike="noStrike">
                <a:solidFill>
                  <a:srgbClr val="000000"/>
                </a:solidFill>
                <a:latin typeface="+mn-lt"/>
                <a:ea typeface="+mn-ea"/>
              </a:rPr>
              <a:t>Voor de aansluiting van het plafond op de muur geldt dat de luchtstroom heel moeilijk in de hoek kan komen. Dat betekent dat de overdracht van warmte van de lucht naar de muur in die hoek dus slechter gaat. </a:t>
            </a:r>
            <a:r>
              <a:rPr b="0" lang="nl-NL" sz="1200" spc="-1" strike="noStrike">
                <a:solidFill>
                  <a:srgbClr val="000000"/>
                </a:solidFill>
                <a:latin typeface="+mn-lt"/>
                <a:ea typeface="+mn-ea"/>
              </a:rPr>
              <a:t>De Rsi is hier beduidend hoger. Gesteld dat er een gelijke hoeveelheid warmte door de muur wordt getransporteerd als er door de hoek wordt getransporteerd, als dan de weerstand van de lucht naar de hoek hoger is, zal de hoek een lagere temperatuur dan de muur krijgen. Omdat het temperatuurverschil over de muur dus groter is dan het temperatuurverschil over de hoek, zal ook het warmteverlies door de muur groter zijn dan door de hoek. </a:t>
            </a:r>
            <a:endParaRPr b="0" lang="nl-NL" sz="1200" spc="-1" strike="noStrike">
              <a:latin typeface="Arial"/>
            </a:endParaRPr>
          </a:p>
          <a:p>
            <a:pPr marL="216000" indent="-214560">
              <a:lnSpc>
                <a:spcPct val="100000"/>
              </a:lnSpc>
              <a:buNone/>
              <a:tabLst>
                <a:tab algn="l" pos="0"/>
              </a:tabLst>
            </a:pPr>
            <a:r>
              <a:rPr b="1" lang="nl-NL" sz="1200" spc="-1" strike="noStrike">
                <a:solidFill>
                  <a:srgbClr val="000000"/>
                </a:solidFill>
                <a:latin typeface="+mn-lt"/>
                <a:ea typeface="+mn-ea"/>
              </a:rPr>
              <a:t>En dat is nu precies het omgekeerde</a:t>
            </a:r>
            <a:r>
              <a:rPr b="0" lang="nl-NL" sz="1200" spc="-1" strike="noStrike">
                <a:solidFill>
                  <a:srgbClr val="000000"/>
                </a:solidFill>
                <a:latin typeface="+mn-lt"/>
                <a:ea typeface="+mn-ea"/>
              </a:rPr>
              <a:t> van wat we zien als we even snel naar de kleuren van het warmtebeeld kijken.</a:t>
            </a:r>
            <a:endParaRPr b="0" lang="nl-NL" sz="1200" spc="-1" strike="noStrike">
              <a:latin typeface="Arial"/>
            </a:endParaRPr>
          </a:p>
          <a:p>
            <a:pPr marL="216000" indent="-214560">
              <a:lnSpc>
                <a:spcPct val="100000"/>
              </a:lnSpc>
              <a:buNone/>
              <a:tabLst>
                <a:tab algn="l" pos="0"/>
              </a:tabLst>
            </a:pPr>
            <a:r>
              <a:rPr b="0" lang="nl-NL" sz="1200" spc="-1" strike="noStrike">
                <a:solidFill>
                  <a:srgbClr val="000000"/>
                </a:solidFill>
                <a:latin typeface="+mn-lt"/>
                <a:ea typeface="+mn-ea"/>
              </a:rPr>
              <a:t>In dit soort gevallen wordt vaak gesproken van koudebruggen, terwijl dat niet juist is.</a:t>
            </a:r>
            <a:endParaRPr b="0" lang="nl-NL" sz="1200" spc="-1" strike="noStrike">
              <a:latin typeface="Arial"/>
            </a:endParaRPr>
          </a:p>
          <a:p>
            <a:pPr marL="216000" indent="-214560">
              <a:lnSpc>
                <a:spcPct val="100000"/>
              </a:lnSpc>
              <a:buNone/>
              <a:tabLst>
                <a:tab algn="l" pos="0"/>
              </a:tabLst>
            </a:pPr>
            <a:r>
              <a:rPr b="0" lang="nl-NL" sz="1200" spc="-1" strike="noStrike">
                <a:solidFill>
                  <a:srgbClr val="000000"/>
                </a:solidFill>
                <a:latin typeface="+mn-lt"/>
                <a:ea typeface="+mn-ea"/>
              </a:rPr>
              <a:t> </a:t>
            </a:r>
            <a:endParaRPr b="0" lang="nl-NL" sz="1200" spc="-1" strike="noStrike">
              <a:latin typeface="Arial"/>
            </a:endParaRPr>
          </a:p>
          <a:p>
            <a:pPr marL="216000" indent="-214560">
              <a:lnSpc>
                <a:spcPct val="100000"/>
              </a:lnSpc>
              <a:buNone/>
              <a:tabLst>
                <a:tab algn="l" pos="0"/>
              </a:tabLst>
            </a:pPr>
            <a:r>
              <a:rPr b="0" lang="nl-NL" sz="1200" spc="-1" strike="noStrike">
                <a:solidFill>
                  <a:srgbClr val="000000"/>
                </a:solidFill>
                <a:latin typeface="+mn-lt"/>
                <a:ea typeface="+mn-ea"/>
              </a:rPr>
              <a:t>Is dit erg ? Moeten we ons hier druk om maken ?</a:t>
            </a:r>
            <a:endParaRPr b="0" lang="nl-NL" sz="1200" spc="-1" strike="noStrike">
              <a:latin typeface="Arial"/>
            </a:endParaRPr>
          </a:p>
          <a:p>
            <a:pPr marL="216000" indent="-214560">
              <a:lnSpc>
                <a:spcPct val="100000"/>
              </a:lnSpc>
              <a:buNone/>
              <a:tabLst>
                <a:tab algn="l" pos="0"/>
              </a:tabLst>
            </a:pPr>
            <a:r>
              <a:rPr b="0" lang="nl-NL" sz="1200" spc="-1" strike="noStrike">
                <a:solidFill>
                  <a:srgbClr val="000000"/>
                </a:solidFill>
                <a:latin typeface="+mn-lt"/>
                <a:ea typeface="+mn-ea"/>
              </a:rPr>
              <a:t>In het algemeen niet, namelijk</a:t>
            </a:r>
            <a:endParaRPr b="0" lang="nl-NL" sz="1200" spc="-1" strike="noStrike">
              <a:latin typeface="Arial"/>
            </a:endParaRPr>
          </a:p>
          <a:p>
            <a:pPr marL="216000" indent="-214560">
              <a:lnSpc>
                <a:spcPct val="100000"/>
              </a:lnSpc>
              <a:buNone/>
              <a:tabLst>
                <a:tab algn="l" pos="0"/>
              </a:tabLst>
            </a:pPr>
            <a:r>
              <a:rPr b="0" lang="nl-NL" sz="1200" spc="-1" strike="noStrike">
                <a:solidFill>
                  <a:srgbClr val="000000"/>
                </a:solidFill>
                <a:latin typeface="+mn-lt"/>
                <a:ea typeface="+mn-ea"/>
              </a:rPr>
              <a:t>Het oppervlakte waar we over praten is vergeleken met het oppervlakte van muren en plafonds te verwaarlozen, dus zelfs als er een groter warmtelek zou zijn, is dat energetisch gezien niet erg.</a:t>
            </a:r>
            <a:endParaRPr b="0" lang="nl-NL" sz="1200" spc="-1" strike="noStrike">
              <a:latin typeface="Arial"/>
            </a:endParaRPr>
          </a:p>
          <a:p>
            <a:pPr marL="216000" indent="-214560">
              <a:lnSpc>
                <a:spcPct val="100000"/>
              </a:lnSpc>
              <a:buNone/>
              <a:tabLst>
                <a:tab algn="l" pos="0"/>
              </a:tabLst>
            </a:pPr>
            <a:r>
              <a:rPr b="0" lang="nl-NL" sz="1200" spc="-1" strike="noStrike">
                <a:solidFill>
                  <a:srgbClr val="000000"/>
                </a:solidFill>
                <a:latin typeface="+mn-lt"/>
                <a:ea typeface="+mn-ea"/>
              </a:rPr>
              <a:t>Als het toch een koudebrug is (wat naast bovenstaand verhaal ook het geval zou kunnen zijn), dan is het jammer, want in het algemeen is daar nauwelijks iets aan te doen.</a:t>
            </a:r>
            <a:endParaRPr b="0" lang="nl-NL" sz="1200" spc="-1" strike="noStrike">
              <a:latin typeface="Arial"/>
            </a:endParaRPr>
          </a:p>
          <a:p>
            <a:pPr marL="216000" indent="-214560">
              <a:lnSpc>
                <a:spcPct val="100000"/>
              </a:lnSpc>
              <a:buNone/>
              <a:tabLst>
                <a:tab algn="l" pos="0"/>
              </a:tabLst>
            </a:pPr>
            <a:r>
              <a:rPr b="0" lang="nl-NL" sz="1200" spc="-1" strike="noStrike">
                <a:solidFill>
                  <a:srgbClr val="000000"/>
                </a:solidFill>
                <a:latin typeface="+mn-lt"/>
                <a:ea typeface="+mn-ea"/>
              </a:rPr>
              <a:t>Waar we wel op bedacht moeten zijn, is dat de gemeten temperaturen in die hoeken juist zijn. Dat betekent dat bij hoge relatieve vochtigheidsgehalten er juist condensatie op die plaatsen kan optreden.</a:t>
            </a:r>
            <a:endParaRPr b="0" lang="nl-NL" sz="1200" spc="-1" strike="noStrike">
              <a:latin typeface="Arial"/>
            </a:endParaRPr>
          </a:p>
          <a:p>
            <a:pPr marL="216000" indent="-214560">
              <a:lnSpc>
                <a:spcPct val="100000"/>
              </a:lnSpc>
              <a:buNone/>
              <a:tabLst>
                <a:tab algn="l" pos="0"/>
              </a:tabLst>
            </a:pPr>
            <a:r>
              <a:rPr b="0" lang="nl-NL" sz="1200" spc="-1" strike="noStrike">
                <a:solidFill>
                  <a:srgbClr val="000000"/>
                </a:solidFill>
                <a:latin typeface="+mn-lt"/>
                <a:ea typeface="+mn-ea"/>
              </a:rPr>
              <a:t> </a:t>
            </a:r>
            <a:endParaRPr b="0" lang="nl-NL" sz="1200" spc="-1" strike="noStrike">
              <a:latin typeface="Arial"/>
            </a:endParaRPr>
          </a:p>
          <a:p>
            <a:pPr marL="216000" indent="-214560">
              <a:lnSpc>
                <a:spcPct val="100000"/>
              </a:lnSpc>
              <a:buNone/>
              <a:tabLst>
                <a:tab algn="l" pos="0"/>
              </a:tabLst>
            </a:pPr>
            <a:r>
              <a:rPr b="0" lang="nl-NL" sz="1200" spc="-1" strike="noStrike">
                <a:solidFill>
                  <a:srgbClr val="000000"/>
                </a:solidFill>
                <a:latin typeface="+mn-lt"/>
                <a:ea typeface="+mn-ea"/>
              </a:rPr>
              <a:t>Belangrijke conclusie: vergelijk alleen warmtebeeld temperaturen op plaatsen waar de vormgeving en emissiviteit gelijk zijn.</a:t>
            </a:r>
            <a:endParaRPr b="0" lang="nl-NL" sz="1200" spc="-1" strike="noStrike">
              <a:latin typeface="Arial"/>
            </a:endParaRPr>
          </a:p>
          <a:p>
            <a:pPr marL="216000" indent="-214560">
              <a:lnSpc>
                <a:spcPct val="100000"/>
              </a:lnSpc>
              <a:buNone/>
              <a:tabLst>
                <a:tab algn="l" pos="0"/>
              </a:tabLst>
            </a:pPr>
            <a:endParaRPr b="0" lang="nl-NL" sz="1200" spc="-1" strike="noStrike">
              <a:latin typeface="Arial"/>
            </a:endParaRPr>
          </a:p>
          <a:p>
            <a:pPr marL="216000" indent="-214560">
              <a:lnSpc>
                <a:spcPct val="100000"/>
              </a:lnSpc>
              <a:buNone/>
              <a:tabLst>
                <a:tab algn="l" pos="0"/>
              </a:tabLst>
            </a:pPr>
            <a:endParaRPr b="0" lang="nl-NL" sz="1200" spc="-1" strike="noStrike">
              <a:latin typeface="Arial"/>
            </a:endParaRPr>
          </a:p>
        </p:txBody>
      </p:sp>
      <p:sp>
        <p:nvSpPr>
          <p:cNvPr id="505" name="CustomShape 3"/>
          <p:cNvSpPr/>
          <p:nvPr/>
        </p:nvSpPr>
        <p:spPr>
          <a:xfrm>
            <a:off x="4399200" y="9555480"/>
            <a:ext cx="3370680" cy="50040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3AE66592-E798-427B-B624-6E91E81A624E}" type="slidenum">
              <a:rPr b="0" lang="en-US" sz="1400" spc="-1" strike="noStrike">
                <a:solidFill>
                  <a:srgbClr val="000000"/>
                </a:solidFill>
                <a:latin typeface="Times New Roman"/>
                <a:ea typeface="+mn-ea"/>
              </a:rPr>
              <a:t>31</a:t>
            </a:fld>
            <a:endParaRPr b="0" lang="nl-NL" sz="14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sldImg"/>
          </p:nvPr>
        </p:nvSpPr>
        <p:spPr>
          <a:xfrm>
            <a:off x="1371600" y="763560"/>
            <a:ext cx="5025600" cy="3769920"/>
          </a:xfrm>
          <a:prstGeom prst="rect">
            <a:avLst/>
          </a:prstGeom>
          <a:ln w="0">
            <a:noFill/>
          </a:ln>
        </p:spPr>
      </p:sp>
      <p:sp>
        <p:nvSpPr>
          <p:cNvPr id="507" name="PlaceHolder 2"/>
          <p:cNvSpPr>
            <a:spLocks noGrp="1"/>
          </p:cNvSpPr>
          <p:nvPr>
            <p:ph type="body"/>
          </p:nvPr>
        </p:nvSpPr>
        <p:spPr>
          <a:xfrm>
            <a:off x="777240" y="4777560"/>
            <a:ext cx="6215760" cy="4524120"/>
          </a:xfrm>
          <a:prstGeom prst="rect">
            <a:avLst/>
          </a:prstGeom>
          <a:noFill/>
          <a:ln w="0">
            <a:noFill/>
          </a:ln>
        </p:spPr>
        <p:txBody>
          <a:bodyPr lIns="0" rIns="0" tIns="0" bIns="0" anchor="t">
            <a:normAutofit/>
          </a:bodyPr>
          <a:p>
            <a:pPr marL="216000" indent="-214920">
              <a:lnSpc>
                <a:spcPct val="100000"/>
              </a:lnSpc>
              <a:buNone/>
              <a:tabLst>
                <a:tab algn="l" pos="0"/>
              </a:tabLst>
            </a:pPr>
            <a:r>
              <a:rPr b="0" lang="en-US" sz="2000" spc="-1" strike="noStrike">
                <a:latin typeface="Arial"/>
              </a:rPr>
              <a:t>Vloerverwarming,</a:t>
            </a:r>
            <a:endParaRPr b="0" lang="nl-NL" sz="2000" spc="-1" strike="noStrike">
              <a:latin typeface="Arial"/>
            </a:endParaRPr>
          </a:p>
          <a:p>
            <a:pPr marL="216000" indent="-214920">
              <a:lnSpc>
                <a:spcPct val="100000"/>
              </a:lnSpc>
              <a:buNone/>
              <a:tabLst>
                <a:tab algn="l" pos="0"/>
              </a:tabLst>
            </a:pPr>
            <a:r>
              <a:rPr b="0" lang="en-US" sz="2000" spc="-1" strike="noStrike">
                <a:latin typeface="Arial"/>
              </a:rPr>
              <a:t>Deze snap ik ook niet.</a:t>
            </a:r>
            <a:endParaRPr b="0" lang="nl-NL" sz="2000" spc="-1" strike="noStrike">
              <a:latin typeface="Arial"/>
            </a:endParaRPr>
          </a:p>
          <a:p>
            <a:pPr marL="216000" indent="-214920">
              <a:lnSpc>
                <a:spcPct val="100000"/>
              </a:lnSpc>
              <a:buNone/>
              <a:tabLst>
                <a:tab algn="l" pos="0"/>
              </a:tabLst>
            </a:pPr>
            <a:r>
              <a:rPr b="0" lang="en-US" sz="2000" spc="-1" strike="noStrike">
                <a:latin typeface="Arial"/>
              </a:rPr>
              <a:t>Waarom lijken die leidingen onder zo heet ?</a:t>
            </a:r>
            <a:endParaRPr b="0" lang="nl-NL" sz="2000" spc="-1" strike="noStrike">
              <a:latin typeface="Arial"/>
            </a:endParaRPr>
          </a:p>
          <a:p>
            <a:pPr marL="216000" indent="-214920">
              <a:lnSpc>
                <a:spcPct val="100000"/>
              </a:lnSpc>
              <a:buNone/>
              <a:tabLst>
                <a:tab algn="l" pos="0"/>
              </a:tabLst>
            </a:pPr>
            <a:r>
              <a:rPr b="0" lang="en-US" sz="2000" spc="-1" strike="noStrike">
                <a:latin typeface="Arial"/>
              </a:rPr>
              <a:t>Liggen ze meer aan de oppervlakte ?</a:t>
            </a:r>
            <a:endParaRPr b="0" lang="nl-NL" sz="2000" spc="-1" strike="noStrike">
              <a:latin typeface="Arial"/>
            </a:endParaRPr>
          </a:p>
        </p:txBody>
      </p:sp>
      <p:sp>
        <p:nvSpPr>
          <p:cNvPr id="508" name="CustomShape 3"/>
          <p:cNvSpPr/>
          <p:nvPr/>
        </p:nvSpPr>
        <p:spPr>
          <a:xfrm>
            <a:off x="4399200" y="9555480"/>
            <a:ext cx="3371040" cy="50076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188CE0F8-84B4-4F07-A902-70F280AEB722}" type="slidenum">
              <a:rPr b="0" lang="en-US" sz="1400" spc="-1" strike="noStrike">
                <a:solidFill>
                  <a:srgbClr val="000000"/>
                </a:solidFill>
                <a:latin typeface="Times New Roman"/>
                <a:ea typeface="+mn-ea"/>
              </a:rPr>
              <a:t>32</a:t>
            </a:fld>
            <a:endParaRPr b="0" lang="nl-NL" sz="14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sldImg"/>
          </p:nvPr>
        </p:nvSpPr>
        <p:spPr>
          <a:xfrm>
            <a:off x="1371600" y="763560"/>
            <a:ext cx="5025600" cy="3769920"/>
          </a:xfrm>
          <a:prstGeom prst="rect">
            <a:avLst/>
          </a:prstGeom>
          <a:ln w="0">
            <a:noFill/>
          </a:ln>
        </p:spPr>
      </p:sp>
      <p:sp>
        <p:nvSpPr>
          <p:cNvPr id="510" name="PlaceHolder 2"/>
          <p:cNvSpPr>
            <a:spLocks noGrp="1"/>
          </p:cNvSpPr>
          <p:nvPr>
            <p:ph type="body"/>
          </p:nvPr>
        </p:nvSpPr>
        <p:spPr>
          <a:xfrm>
            <a:off x="777240" y="4777560"/>
            <a:ext cx="6215760" cy="4524120"/>
          </a:xfrm>
          <a:prstGeom prst="rect">
            <a:avLst/>
          </a:prstGeom>
          <a:noFill/>
          <a:ln w="0">
            <a:noFill/>
          </a:ln>
        </p:spPr>
        <p:txBody>
          <a:bodyPr lIns="0" rIns="0" tIns="0" bIns="0" anchor="t">
            <a:normAutofit/>
          </a:bodyPr>
          <a:p>
            <a:pPr marL="216000" indent="-214920">
              <a:lnSpc>
                <a:spcPct val="100000"/>
              </a:lnSpc>
              <a:buNone/>
              <a:tabLst>
                <a:tab algn="l" pos="0"/>
              </a:tabLst>
            </a:pPr>
            <a:r>
              <a:rPr b="0" lang="en-US" sz="2000" spc="-1" strike="noStrike">
                <a:latin typeface="Arial"/>
              </a:rPr>
              <a:t>Sluipverbruik 1</a:t>
            </a:r>
            <a:endParaRPr b="0" lang="nl-NL" sz="2000" spc="-1" strike="noStrike">
              <a:latin typeface="Arial"/>
            </a:endParaRPr>
          </a:p>
        </p:txBody>
      </p:sp>
      <p:sp>
        <p:nvSpPr>
          <p:cNvPr id="511" name="CustomShape 3"/>
          <p:cNvSpPr/>
          <p:nvPr/>
        </p:nvSpPr>
        <p:spPr>
          <a:xfrm>
            <a:off x="4399200" y="9555480"/>
            <a:ext cx="3371040" cy="50076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546D128B-9F07-4C70-9AEA-F6F28FBA8F26}" type="slidenum">
              <a:rPr b="0" lang="en-US" sz="1400" spc="-1" strike="noStrike">
                <a:solidFill>
                  <a:srgbClr val="000000"/>
                </a:solidFill>
                <a:latin typeface="Times New Roman"/>
                <a:ea typeface="+mn-ea"/>
              </a:rPr>
              <a:t>33</a:t>
            </a:fld>
            <a:endParaRPr b="0" lang="nl-NL" sz="14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sldImg"/>
          </p:nvPr>
        </p:nvSpPr>
        <p:spPr>
          <a:xfrm>
            <a:off x="1371600" y="763560"/>
            <a:ext cx="5025600" cy="3769920"/>
          </a:xfrm>
          <a:prstGeom prst="rect">
            <a:avLst/>
          </a:prstGeom>
          <a:ln w="0">
            <a:noFill/>
          </a:ln>
        </p:spPr>
      </p:sp>
      <p:sp>
        <p:nvSpPr>
          <p:cNvPr id="513" name="PlaceHolder 2"/>
          <p:cNvSpPr>
            <a:spLocks noGrp="1"/>
          </p:cNvSpPr>
          <p:nvPr>
            <p:ph type="body"/>
          </p:nvPr>
        </p:nvSpPr>
        <p:spPr>
          <a:xfrm>
            <a:off x="777240" y="4777560"/>
            <a:ext cx="6215400" cy="4523760"/>
          </a:xfrm>
          <a:prstGeom prst="rect">
            <a:avLst/>
          </a:prstGeom>
          <a:noFill/>
          <a:ln w="0">
            <a:noFill/>
          </a:ln>
        </p:spPr>
        <p:txBody>
          <a:bodyPr lIns="0" rIns="0" tIns="0" bIns="0" anchor="t">
            <a:normAutofit/>
          </a:bodyPr>
          <a:p>
            <a:pPr marL="216000" indent="-214560">
              <a:lnSpc>
                <a:spcPct val="100000"/>
              </a:lnSpc>
              <a:buNone/>
              <a:tabLst>
                <a:tab algn="l" pos="0"/>
              </a:tabLst>
            </a:pPr>
            <a:r>
              <a:rPr b="0" lang="en-US" sz="2000" spc="-1" strike="noStrike">
                <a:latin typeface="Arial"/>
              </a:rPr>
              <a:t>Deze zijn lastig te vervangen,</a:t>
            </a:r>
            <a:endParaRPr b="0" lang="nl-NL" sz="2000" spc="-1" strike="noStrike">
              <a:latin typeface="Arial"/>
            </a:endParaRPr>
          </a:p>
          <a:p>
            <a:pPr marL="216000" indent="-214560">
              <a:lnSpc>
                <a:spcPct val="100000"/>
              </a:lnSpc>
              <a:buNone/>
              <a:tabLst>
                <a:tab algn="l" pos="0"/>
              </a:tabLst>
            </a:pPr>
            <a:r>
              <a:rPr b="0" lang="en-US" sz="2000" spc="-1" strike="noStrike">
                <a:latin typeface="Arial"/>
              </a:rPr>
              <a:t>Maar alle beschermglas kun je verwijderen en afvoeren.</a:t>
            </a:r>
            <a:endParaRPr b="0" lang="nl-NL" sz="2000" spc="-1" strike="noStrike">
              <a:latin typeface="Arial"/>
            </a:endParaRPr>
          </a:p>
        </p:txBody>
      </p:sp>
      <p:sp>
        <p:nvSpPr>
          <p:cNvPr id="514" name="CustomShape 3"/>
          <p:cNvSpPr/>
          <p:nvPr/>
        </p:nvSpPr>
        <p:spPr>
          <a:xfrm>
            <a:off x="4399200" y="9555480"/>
            <a:ext cx="3370680" cy="50040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4F6E5E7B-64D1-481C-AE67-56E21A61DDDF}" type="slidenum">
              <a:rPr b="0" lang="en-US" sz="1400" spc="-1" strike="noStrike">
                <a:solidFill>
                  <a:srgbClr val="000000"/>
                </a:solidFill>
                <a:latin typeface="Times New Roman"/>
                <a:ea typeface="+mn-ea"/>
              </a:rPr>
              <a:t>34</a:t>
            </a:fld>
            <a:endParaRPr b="0" lang="nl-NL" sz="14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sldImg"/>
          </p:nvPr>
        </p:nvSpPr>
        <p:spPr>
          <a:xfrm>
            <a:off x="1371600" y="763560"/>
            <a:ext cx="5025600" cy="3769920"/>
          </a:xfrm>
          <a:prstGeom prst="rect">
            <a:avLst/>
          </a:prstGeom>
          <a:ln w="0">
            <a:noFill/>
          </a:ln>
        </p:spPr>
      </p:sp>
      <p:sp>
        <p:nvSpPr>
          <p:cNvPr id="516" name="PlaceHolder 2"/>
          <p:cNvSpPr>
            <a:spLocks noGrp="1"/>
          </p:cNvSpPr>
          <p:nvPr>
            <p:ph type="body"/>
          </p:nvPr>
        </p:nvSpPr>
        <p:spPr>
          <a:xfrm>
            <a:off x="777240" y="4777560"/>
            <a:ext cx="6215760" cy="4524120"/>
          </a:xfrm>
          <a:prstGeom prst="rect">
            <a:avLst/>
          </a:prstGeom>
          <a:noFill/>
          <a:ln w="0">
            <a:noFill/>
          </a:ln>
        </p:spPr>
        <p:txBody>
          <a:bodyPr lIns="0" rIns="0" tIns="0" bIns="0" anchor="t">
            <a:normAutofit/>
          </a:bodyPr>
          <a:p>
            <a:pPr marL="216000" indent="-214920">
              <a:lnSpc>
                <a:spcPct val="100000"/>
              </a:lnSpc>
              <a:buNone/>
              <a:tabLst>
                <a:tab algn="l" pos="0"/>
              </a:tabLst>
            </a:pPr>
            <a:r>
              <a:rPr b="0" lang="en-US" sz="2000" spc="-1" strike="noStrike">
                <a:latin typeface="Arial"/>
              </a:rPr>
              <a:t>Sluipverbruik 3</a:t>
            </a:r>
            <a:endParaRPr b="0" lang="nl-NL" sz="2000" spc="-1" strike="noStrike">
              <a:latin typeface="Arial"/>
            </a:endParaRPr>
          </a:p>
        </p:txBody>
      </p:sp>
      <p:sp>
        <p:nvSpPr>
          <p:cNvPr id="517" name="CustomShape 3"/>
          <p:cNvSpPr/>
          <p:nvPr/>
        </p:nvSpPr>
        <p:spPr>
          <a:xfrm>
            <a:off x="4399200" y="9555480"/>
            <a:ext cx="3371040" cy="50076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A0A34A1B-88F6-4839-BE15-7BB1364B0444}" type="slidenum">
              <a:rPr b="0" lang="en-US" sz="1400" spc="-1" strike="noStrike">
                <a:solidFill>
                  <a:srgbClr val="000000"/>
                </a:solidFill>
                <a:latin typeface="Times New Roman"/>
                <a:ea typeface="+mn-ea"/>
              </a:rPr>
              <a:t>35</a:t>
            </a:fld>
            <a:endParaRPr b="0" lang="nl-NL" sz="14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sldImg"/>
          </p:nvPr>
        </p:nvSpPr>
        <p:spPr>
          <a:xfrm>
            <a:off x="1371600" y="763560"/>
            <a:ext cx="5025600" cy="3769920"/>
          </a:xfrm>
          <a:prstGeom prst="rect">
            <a:avLst/>
          </a:prstGeom>
          <a:ln w="0">
            <a:noFill/>
          </a:ln>
        </p:spPr>
      </p:sp>
      <p:sp>
        <p:nvSpPr>
          <p:cNvPr id="519" name="PlaceHolder 2"/>
          <p:cNvSpPr>
            <a:spLocks noGrp="1"/>
          </p:cNvSpPr>
          <p:nvPr>
            <p:ph type="body"/>
          </p:nvPr>
        </p:nvSpPr>
        <p:spPr>
          <a:xfrm>
            <a:off x="777240" y="4777560"/>
            <a:ext cx="6215760" cy="4524120"/>
          </a:xfrm>
          <a:prstGeom prst="rect">
            <a:avLst/>
          </a:prstGeom>
          <a:noFill/>
          <a:ln w="0">
            <a:noFill/>
          </a:ln>
        </p:spPr>
        <p:txBody>
          <a:bodyPr lIns="0" rIns="0" tIns="0" bIns="0" anchor="t">
            <a:normAutofit/>
          </a:bodyPr>
          <a:p>
            <a:pPr marL="216000" indent="-214920">
              <a:lnSpc>
                <a:spcPct val="100000"/>
              </a:lnSpc>
              <a:buNone/>
              <a:tabLst>
                <a:tab algn="l" pos="0"/>
              </a:tabLst>
            </a:pPr>
            <a:r>
              <a:rPr b="0" lang="en-US" sz="2000" spc="-1" strike="noStrike">
                <a:latin typeface="Arial"/>
              </a:rPr>
              <a:t>Bodem voor garage.</a:t>
            </a:r>
            <a:endParaRPr b="0" lang="nl-NL" sz="2000" spc="-1" strike="noStrike">
              <a:latin typeface="Arial"/>
            </a:endParaRPr>
          </a:p>
          <a:p>
            <a:pPr marL="216000" indent="-214920">
              <a:lnSpc>
                <a:spcPct val="100000"/>
              </a:lnSpc>
              <a:buNone/>
              <a:tabLst>
                <a:tab algn="l" pos="0"/>
              </a:tabLst>
            </a:pPr>
            <a:r>
              <a:rPr b="0" lang="en-US" sz="2000" spc="-1" strike="noStrike">
                <a:latin typeface="Arial"/>
              </a:rPr>
              <a:t>Het is een heldere nacht geweest,</a:t>
            </a:r>
            <a:endParaRPr b="0" lang="nl-NL" sz="2000" spc="-1" strike="noStrike">
              <a:latin typeface="Arial"/>
            </a:endParaRPr>
          </a:p>
          <a:p>
            <a:pPr marL="216000" indent="-214920">
              <a:lnSpc>
                <a:spcPct val="100000"/>
              </a:lnSpc>
              <a:buNone/>
              <a:tabLst>
                <a:tab algn="l" pos="0"/>
              </a:tabLst>
            </a:pPr>
            <a:r>
              <a:rPr b="0" lang="en-US" sz="2000" spc="-1" strike="noStrike">
                <a:latin typeface="Arial"/>
              </a:rPr>
              <a:t>Er heeft de hele nacht een auto gestaan,</a:t>
            </a:r>
            <a:endParaRPr b="0" lang="nl-NL" sz="2000" spc="-1" strike="noStrike">
              <a:latin typeface="Arial"/>
            </a:endParaRPr>
          </a:p>
          <a:p>
            <a:pPr marL="216000" indent="-214920">
              <a:lnSpc>
                <a:spcPct val="100000"/>
              </a:lnSpc>
              <a:buNone/>
              <a:tabLst>
                <a:tab algn="l" pos="0"/>
              </a:tabLst>
            </a:pPr>
            <a:r>
              <a:rPr b="0" lang="en-US" sz="2000" spc="-1" strike="noStrike">
                <a:latin typeface="Arial"/>
              </a:rPr>
              <a:t>Dus de bodem heeft daar niet naar de hemel kunnen uitstralen.</a:t>
            </a:r>
            <a:endParaRPr b="0" lang="nl-NL" sz="2000" spc="-1" strike="noStrike">
              <a:latin typeface="Arial"/>
            </a:endParaRPr>
          </a:p>
          <a:p>
            <a:pPr marL="216000" indent="-214920">
              <a:lnSpc>
                <a:spcPct val="100000"/>
              </a:lnSpc>
              <a:buNone/>
              <a:tabLst>
                <a:tab algn="l" pos="0"/>
              </a:tabLst>
            </a:pPr>
            <a:endParaRPr b="0" lang="nl-NL" sz="2000" spc="-1" strike="noStrike">
              <a:latin typeface="Arial"/>
            </a:endParaRPr>
          </a:p>
        </p:txBody>
      </p:sp>
      <p:sp>
        <p:nvSpPr>
          <p:cNvPr id="520" name="CustomShape 3"/>
          <p:cNvSpPr/>
          <p:nvPr/>
        </p:nvSpPr>
        <p:spPr>
          <a:xfrm>
            <a:off x="4399200" y="9555480"/>
            <a:ext cx="3371040" cy="50076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4DA5863D-6F97-402A-B077-DB55431905F7}" type="slidenum">
              <a:rPr b="0" lang="en-US" sz="1400" spc="-1" strike="noStrike">
                <a:solidFill>
                  <a:srgbClr val="000000"/>
                </a:solidFill>
                <a:latin typeface="Times New Roman"/>
                <a:ea typeface="+mn-ea"/>
              </a:rPr>
              <a:t>36</a:t>
            </a:fld>
            <a:endParaRPr b="0" lang="nl-NL" sz="14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sldImg"/>
          </p:nvPr>
        </p:nvSpPr>
        <p:spPr>
          <a:xfrm>
            <a:off x="1371600" y="763560"/>
            <a:ext cx="5025600" cy="3769920"/>
          </a:xfrm>
          <a:prstGeom prst="rect">
            <a:avLst/>
          </a:prstGeom>
          <a:ln w="0">
            <a:noFill/>
          </a:ln>
        </p:spPr>
      </p:sp>
      <p:sp>
        <p:nvSpPr>
          <p:cNvPr id="522" name="PlaceHolder 2"/>
          <p:cNvSpPr>
            <a:spLocks noGrp="1"/>
          </p:cNvSpPr>
          <p:nvPr>
            <p:ph type="body"/>
          </p:nvPr>
        </p:nvSpPr>
        <p:spPr>
          <a:xfrm>
            <a:off x="777240" y="4777560"/>
            <a:ext cx="6215760" cy="4524120"/>
          </a:xfrm>
          <a:prstGeom prst="rect">
            <a:avLst/>
          </a:prstGeom>
          <a:noFill/>
          <a:ln w="0">
            <a:noFill/>
          </a:ln>
        </p:spPr>
        <p:txBody>
          <a:bodyPr lIns="0" rIns="0" tIns="0" bIns="0" anchor="t">
            <a:normAutofit/>
          </a:bodyPr>
          <a:p>
            <a:pPr marL="216000" indent="-214920">
              <a:lnSpc>
                <a:spcPct val="100000"/>
              </a:lnSpc>
              <a:buNone/>
              <a:tabLst>
                <a:tab algn="l" pos="0"/>
              </a:tabLst>
            </a:pPr>
            <a:r>
              <a:rPr b="0" lang="en-US" sz="2000" spc="-1" strike="noStrike">
                <a:latin typeface="Arial"/>
              </a:rPr>
              <a:t>Binnen of buiten</a:t>
            </a:r>
            <a:endParaRPr b="0" lang="nl-NL" sz="2000" spc="-1" strike="noStrike">
              <a:latin typeface="Arial"/>
            </a:endParaRPr>
          </a:p>
          <a:p>
            <a:pPr marL="216000" indent="-214920">
              <a:lnSpc>
                <a:spcPct val="100000"/>
              </a:lnSpc>
              <a:buNone/>
              <a:tabLst>
                <a:tab algn="l" pos="0"/>
              </a:tabLst>
            </a:pPr>
            <a:r>
              <a:rPr b="0" lang="en-US" sz="2000" spc="-1" strike="noStrike">
                <a:latin typeface="Arial"/>
              </a:rPr>
              <a:t>Begin buiten, zodat je een overzicht hebt,</a:t>
            </a:r>
            <a:endParaRPr b="0" lang="nl-NL" sz="2000" spc="-1" strike="noStrike">
              <a:latin typeface="Arial"/>
            </a:endParaRPr>
          </a:p>
          <a:p>
            <a:pPr marL="216000" indent="-214920">
              <a:lnSpc>
                <a:spcPct val="100000"/>
              </a:lnSpc>
              <a:buNone/>
              <a:tabLst>
                <a:tab algn="l" pos="0"/>
              </a:tabLst>
            </a:pPr>
            <a:r>
              <a:rPr b="0" lang="en-US" sz="2000" spc="-1" strike="noStrike">
                <a:latin typeface="Arial"/>
              </a:rPr>
              <a:t>Onthoud de opvallende punten</a:t>
            </a:r>
            <a:endParaRPr b="0" lang="nl-NL" sz="2000" spc="-1" strike="noStrike">
              <a:latin typeface="Arial"/>
            </a:endParaRPr>
          </a:p>
          <a:p>
            <a:pPr marL="216000" indent="-214920">
              <a:lnSpc>
                <a:spcPct val="100000"/>
              </a:lnSpc>
              <a:buNone/>
              <a:tabLst>
                <a:tab algn="l" pos="0"/>
              </a:tabLst>
            </a:pPr>
            <a:r>
              <a:rPr b="0" lang="en-US" sz="2000" spc="-1" strike="noStrike">
                <a:latin typeface="Arial"/>
              </a:rPr>
              <a:t>Check deze opvallende punten binnen</a:t>
            </a:r>
            <a:endParaRPr b="0" lang="nl-NL" sz="2000" spc="-1" strike="noStrike">
              <a:latin typeface="Arial"/>
            </a:endParaRPr>
          </a:p>
          <a:p>
            <a:pPr marL="216000" indent="-214920">
              <a:lnSpc>
                <a:spcPct val="100000"/>
              </a:lnSpc>
              <a:buNone/>
              <a:tabLst>
                <a:tab algn="l" pos="0"/>
              </a:tabLst>
            </a:pPr>
            <a:r>
              <a:rPr b="0" lang="en-US" sz="2000" spc="-1" strike="noStrike">
                <a:latin typeface="Arial"/>
              </a:rPr>
              <a:t>Maak altijd een foto van een blokje piepschuim binnen en buiten en van de lucht,</a:t>
            </a:r>
            <a:endParaRPr b="0" lang="nl-NL" sz="2000" spc="-1" strike="noStrike">
              <a:latin typeface="Arial"/>
            </a:endParaRPr>
          </a:p>
          <a:p>
            <a:pPr marL="216000" indent="-214920">
              <a:lnSpc>
                <a:spcPct val="100000"/>
              </a:lnSpc>
              <a:buNone/>
              <a:tabLst>
                <a:tab algn="l" pos="0"/>
              </a:tabLst>
            </a:pPr>
            <a:r>
              <a:rPr b="0" lang="en-US" sz="2000" spc="-1" strike="noStrike">
                <a:latin typeface="Arial"/>
              </a:rPr>
              <a:t>Bewaar de laatste foto (als je niet wilt dat de nummering opnieuw begint)</a:t>
            </a:r>
            <a:endParaRPr b="0" lang="nl-NL" sz="2000" spc="-1" strike="noStrike">
              <a:latin typeface="Arial"/>
            </a:endParaRPr>
          </a:p>
        </p:txBody>
      </p:sp>
      <p:sp>
        <p:nvSpPr>
          <p:cNvPr id="523" name="CustomShape 3"/>
          <p:cNvSpPr/>
          <p:nvPr/>
        </p:nvSpPr>
        <p:spPr>
          <a:xfrm>
            <a:off x="4399200" y="9555480"/>
            <a:ext cx="3371040" cy="50076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EADC78CD-8713-4D7C-AB02-421900DB8F0A}" type="slidenum">
              <a:rPr b="0" lang="en-US" sz="1400" spc="-1" strike="noStrike">
                <a:solidFill>
                  <a:srgbClr val="000000"/>
                </a:solidFill>
                <a:latin typeface="Times New Roman"/>
                <a:ea typeface="+mn-ea"/>
              </a:rPr>
              <a:t>37</a:t>
            </a:fld>
            <a:endParaRPr b="0" lang="nl-NL" sz="14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sldImg"/>
          </p:nvPr>
        </p:nvSpPr>
        <p:spPr>
          <a:xfrm>
            <a:off x="1371600" y="763560"/>
            <a:ext cx="5025600" cy="3769920"/>
          </a:xfrm>
          <a:prstGeom prst="rect">
            <a:avLst/>
          </a:prstGeom>
          <a:ln w="0">
            <a:noFill/>
          </a:ln>
        </p:spPr>
      </p:sp>
      <p:sp>
        <p:nvSpPr>
          <p:cNvPr id="525" name="PlaceHolder 2"/>
          <p:cNvSpPr>
            <a:spLocks noGrp="1"/>
          </p:cNvSpPr>
          <p:nvPr>
            <p:ph type="body"/>
          </p:nvPr>
        </p:nvSpPr>
        <p:spPr>
          <a:xfrm>
            <a:off x="777240" y="4777560"/>
            <a:ext cx="6215040" cy="4523400"/>
          </a:xfrm>
          <a:prstGeom prst="rect">
            <a:avLst/>
          </a:prstGeom>
          <a:noFill/>
          <a:ln w="0">
            <a:noFill/>
          </a:ln>
        </p:spPr>
        <p:txBody>
          <a:bodyPr lIns="0" rIns="0" tIns="0" bIns="0" anchor="t">
            <a:normAutofit/>
          </a:bodyPr>
          <a:p>
            <a:pPr marL="216000" indent="-214560">
              <a:lnSpc>
                <a:spcPct val="100000"/>
              </a:lnSpc>
              <a:buNone/>
              <a:tabLst>
                <a:tab algn="l" pos="0"/>
              </a:tabLst>
            </a:pPr>
            <a:r>
              <a:rPr b="0" lang="en-US" sz="2000" spc="-1" strike="noStrike">
                <a:latin typeface="Arial"/>
              </a:rPr>
              <a:t>Wat zie je ?</a:t>
            </a:r>
            <a:endParaRPr b="0" lang="nl-NL" sz="2000" spc="-1" strike="noStrike">
              <a:latin typeface="Arial"/>
            </a:endParaRPr>
          </a:p>
          <a:p>
            <a:pPr marL="216000" indent="-214560">
              <a:lnSpc>
                <a:spcPct val="100000"/>
              </a:lnSpc>
              <a:buNone/>
              <a:tabLst>
                <a:tab algn="l" pos="0"/>
              </a:tabLst>
            </a:pPr>
            <a:r>
              <a:rPr b="0" lang="en-US" sz="2000" spc="-1" strike="noStrike">
                <a:latin typeface="Arial"/>
              </a:rPr>
              <a:t>- Deur isoleert een stuk slechter dan de muur</a:t>
            </a:r>
            <a:endParaRPr b="0" lang="nl-NL" sz="2000" spc="-1" strike="noStrike">
              <a:latin typeface="Arial"/>
            </a:endParaRPr>
          </a:p>
          <a:p>
            <a:pPr marL="216000" indent="-214560">
              <a:lnSpc>
                <a:spcPct val="100000"/>
              </a:lnSpc>
              <a:buNone/>
              <a:tabLst>
                <a:tab algn="l" pos="0"/>
              </a:tabLst>
            </a:pPr>
            <a:r>
              <a:rPr b="0" lang="en-US" sz="2000" spc="-1" strike="noStrike">
                <a:latin typeface="Arial"/>
              </a:rPr>
              <a:t>- Deur kiert linksboven en links</a:t>
            </a:r>
            <a:endParaRPr b="0" lang="nl-NL" sz="2000" spc="-1" strike="noStrike">
              <a:latin typeface="Arial"/>
            </a:endParaRPr>
          </a:p>
          <a:p>
            <a:pPr marL="216000" indent="-214560">
              <a:lnSpc>
                <a:spcPct val="100000"/>
              </a:lnSpc>
              <a:buNone/>
              <a:tabLst>
                <a:tab algn="l" pos="0"/>
              </a:tabLst>
            </a:pPr>
            <a:endParaRPr b="0" lang="nl-NL" sz="2000" spc="-1" strike="noStrike">
              <a:latin typeface="Arial"/>
            </a:endParaRPr>
          </a:p>
          <a:p>
            <a:pPr marL="216000" indent="-214560">
              <a:lnSpc>
                <a:spcPct val="100000"/>
              </a:lnSpc>
              <a:buNone/>
              <a:tabLst>
                <a:tab algn="l" pos="0"/>
              </a:tabLst>
            </a:pPr>
            <a:r>
              <a:rPr b="0" lang="en-US" sz="2000" spc="-1" strike="noStrike">
                <a:latin typeface="Arial"/>
              </a:rPr>
              <a:t>Fotograaf reflecteert in de messen</a:t>
            </a:r>
            <a:endParaRPr b="0" lang="nl-NL" sz="2000" spc="-1" strike="noStrike">
              <a:latin typeface="Arial"/>
            </a:endParaRPr>
          </a:p>
        </p:txBody>
      </p:sp>
      <p:sp>
        <p:nvSpPr>
          <p:cNvPr id="526" name="CustomShape 3"/>
          <p:cNvSpPr/>
          <p:nvPr/>
        </p:nvSpPr>
        <p:spPr>
          <a:xfrm>
            <a:off x="4399200" y="9555480"/>
            <a:ext cx="3370320" cy="50004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385FE935-CF54-4334-B316-F4D8336F321D}" type="slidenum">
              <a:rPr b="0" lang="en-US" sz="1400" spc="-1" strike="noStrike">
                <a:solidFill>
                  <a:srgbClr val="000000"/>
                </a:solidFill>
                <a:latin typeface="Times New Roman"/>
                <a:ea typeface="+mn-ea"/>
              </a:rPr>
              <a:t>38</a:t>
            </a:fld>
            <a:endParaRPr b="0" lang="nl-NL" sz="14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sldImg"/>
          </p:nvPr>
        </p:nvSpPr>
        <p:spPr>
          <a:xfrm>
            <a:off x="1371600" y="763560"/>
            <a:ext cx="5025600" cy="3769920"/>
          </a:xfrm>
          <a:prstGeom prst="rect">
            <a:avLst/>
          </a:prstGeom>
          <a:ln w="0">
            <a:noFill/>
          </a:ln>
        </p:spPr>
      </p:sp>
      <p:sp>
        <p:nvSpPr>
          <p:cNvPr id="528" name="PlaceHolder 2"/>
          <p:cNvSpPr>
            <a:spLocks noGrp="1"/>
          </p:cNvSpPr>
          <p:nvPr>
            <p:ph type="body"/>
          </p:nvPr>
        </p:nvSpPr>
        <p:spPr>
          <a:xfrm>
            <a:off x="777240" y="4777560"/>
            <a:ext cx="6215040" cy="4523400"/>
          </a:xfrm>
          <a:prstGeom prst="rect">
            <a:avLst/>
          </a:prstGeom>
          <a:noFill/>
          <a:ln w="0">
            <a:noFill/>
          </a:ln>
        </p:spPr>
        <p:txBody>
          <a:bodyPr lIns="0" rIns="0" tIns="0" bIns="0" anchor="t">
            <a:normAutofit fontScale="90000"/>
          </a:bodyPr>
          <a:p>
            <a:pPr marL="216000" indent="-214560">
              <a:lnSpc>
                <a:spcPct val="100000"/>
              </a:lnSpc>
              <a:buNone/>
              <a:tabLst>
                <a:tab algn="l" pos="0"/>
              </a:tabLst>
            </a:pPr>
            <a:r>
              <a:rPr b="0" lang="en-US" sz="2000" spc="-1" strike="noStrike">
                <a:latin typeface="Arial"/>
              </a:rPr>
              <a:t>Zelfde deur bekeken vanuit de onverwarmde ruimte, dus alles is gespiegeld.</a:t>
            </a:r>
            <a:endParaRPr b="0" lang="nl-NL" sz="2000" spc="-1" strike="noStrike">
              <a:latin typeface="Arial"/>
            </a:endParaRPr>
          </a:p>
          <a:p>
            <a:pPr marL="216000" indent="-214560">
              <a:lnSpc>
                <a:spcPct val="100000"/>
              </a:lnSpc>
              <a:buNone/>
              <a:tabLst>
                <a:tab algn="l" pos="0"/>
              </a:tabLst>
            </a:pPr>
            <a:r>
              <a:rPr b="0" lang="en-US" sz="2000" spc="-1" strike="noStrike">
                <a:latin typeface="Arial"/>
              </a:rPr>
              <a:t>Wat zie je nu ‘?</a:t>
            </a:r>
            <a:endParaRPr b="0" lang="nl-NL" sz="2000" spc="-1" strike="noStrike">
              <a:latin typeface="Arial"/>
            </a:endParaRPr>
          </a:p>
          <a:p>
            <a:pPr marL="216000" indent="-214560">
              <a:lnSpc>
                <a:spcPct val="100000"/>
              </a:lnSpc>
              <a:buClr>
                <a:srgbClr val="000000"/>
              </a:buClr>
              <a:buFont typeface="StarSymbol"/>
              <a:buChar char="-"/>
              <a:tabLst>
                <a:tab algn="l" pos="0"/>
              </a:tabLst>
            </a:pPr>
            <a:r>
              <a:rPr b="0" lang="en-US" sz="2000" spc="-1" strike="noStrike">
                <a:latin typeface="Arial"/>
              </a:rPr>
              <a:t> </a:t>
            </a:r>
            <a:r>
              <a:rPr b="0" lang="en-US" sz="2000" spc="-1" strike="noStrike">
                <a:latin typeface="Arial"/>
              </a:rPr>
              <a:t>Deur isoleert slechter dan de muur</a:t>
            </a:r>
            <a:endParaRPr b="0" lang="nl-NL" sz="2000" spc="-1" strike="noStrike">
              <a:latin typeface="Arial"/>
            </a:endParaRPr>
          </a:p>
          <a:p>
            <a:pPr marL="216000" indent="-214560">
              <a:lnSpc>
                <a:spcPct val="100000"/>
              </a:lnSpc>
              <a:buClr>
                <a:srgbClr val="000000"/>
              </a:buClr>
              <a:buFont typeface="StarSymbol"/>
              <a:buChar char="-"/>
              <a:tabLst>
                <a:tab algn="l" pos="0"/>
              </a:tabLst>
            </a:pPr>
            <a:r>
              <a:rPr b="0" lang="en-US" sz="2000" spc="-1" strike="noStrike">
                <a:latin typeface="Arial"/>
              </a:rPr>
              <a:t> </a:t>
            </a:r>
            <a:r>
              <a:rPr b="0" lang="en-US" sz="2000" spc="-1" strike="noStrike">
                <a:latin typeface="Arial"/>
              </a:rPr>
              <a:t>rechtsboven en rechts zie je wat ? Ja een betere isolatie !!!</a:t>
            </a:r>
            <a:endParaRPr b="0" lang="nl-NL" sz="2000" spc="-1" strike="noStrike">
              <a:latin typeface="Arial"/>
            </a:endParaRPr>
          </a:p>
          <a:p>
            <a:pPr marL="216000" indent="-214560">
              <a:lnSpc>
                <a:spcPct val="100000"/>
              </a:lnSpc>
              <a:buNone/>
              <a:tabLst>
                <a:tab algn="l" pos="0"/>
              </a:tabLst>
            </a:pPr>
            <a:endParaRPr b="0" lang="nl-NL" sz="2000" spc="-1" strike="noStrike">
              <a:latin typeface="Arial"/>
            </a:endParaRPr>
          </a:p>
          <a:p>
            <a:pPr marL="216000" indent="-214560">
              <a:lnSpc>
                <a:spcPct val="100000"/>
              </a:lnSpc>
              <a:buNone/>
              <a:tabLst>
                <a:tab algn="l" pos="0"/>
              </a:tabLst>
            </a:pPr>
            <a:r>
              <a:rPr b="0" lang="en-US" sz="2000" spc="-1" strike="noStrike">
                <a:latin typeface="Arial"/>
              </a:rPr>
              <a:t>Hoe kan dit ??</a:t>
            </a:r>
            <a:endParaRPr b="0" lang="nl-NL" sz="2000" spc="-1" strike="noStrike">
              <a:latin typeface="Arial"/>
            </a:endParaRPr>
          </a:p>
          <a:p>
            <a:pPr marL="216000" indent="-214560">
              <a:lnSpc>
                <a:spcPct val="100000"/>
              </a:lnSpc>
              <a:buNone/>
              <a:tabLst>
                <a:tab algn="l" pos="0"/>
              </a:tabLst>
            </a:pPr>
            <a:r>
              <a:rPr b="0" lang="en-US" sz="2000" spc="-1" strike="noStrike">
                <a:latin typeface="Arial"/>
              </a:rPr>
              <a:t>Als je de omgeving had gezien, had je gehoord dat de afzuigkap op maximaal stand stond.</a:t>
            </a:r>
            <a:endParaRPr b="0" lang="nl-NL" sz="2000" spc="-1" strike="noStrike">
              <a:latin typeface="Arial"/>
            </a:endParaRPr>
          </a:p>
          <a:p>
            <a:pPr marL="216000" indent="-214560">
              <a:lnSpc>
                <a:spcPct val="100000"/>
              </a:lnSpc>
              <a:buNone/>
              <a:tabLst>
                <a:tab algn="l" pos="0"/>
              </a:tabLst>
            </a:pPr>
            <a:r>
              <a:rPr b="0" lang="en-US" sz="2000" spc="-1" strike="noStrike">
                <a:latin typeface="Arial"/>
              </a:rPr>
              <a:t>Je had gezien dat het een stalen kozijn betrof</a:t>
            </a:r>
            <a:endParaRPr b="0" lang="nl-NL" sz="2000" spc="-1" strike="noStrike">
              <a:latin typeface="Arial"/>
            </a:endParaRPr>
          </a:p>
          <a:p>
            <a:pPr marL="216000" indent="-214560">
              <a:lnSpc>
                <a:spcPct val="100000"/>
              </a:lnSpc>
              <a:buNone/>
              <a:tabLst>
                <a:tab algn="l" pos="0"/>
              </a:tabLst>
            </a:pPr>
            <a:r>
              <a:rPr b="0" lang="en-US" sz="2000" spc="-1" strike="noStrike">
                <a:latin typeface="Arial"/>
              </a:rPr>
              <a:t>Je had kunnen voelen dat de koude lucht hard door die kieren naar binnen werd gezogen</a:t>
            </a:r>
            <a:endParaRPr b="0" lang="nl-NL" sz="2000" spc="-1" strike="noStrike">
              <a:latin typeface="Arial"/>
            </a:endParaRPr>
          </a:p>
          <a:p>
            <a:pPr marL="216000" indent="-214560">
              <a:lnSpc>
                <a:spcPct val="100000"/>
              </a:lnSpc>
              <a:buNone/>
              <a:tabLst>
                <a:tab algn="l" pos="0"/>
              </a:tabLst>
            </a:pPr>
            <a:endParaRPr b="0" lang="nl-NL" sz="2000" spc="-1" strike="noStrike">
              <a:latin typeface="Arial"/>
            </a:endParaRPr>
          </a:p>
          <a:p>
            <a:pPr marL="216000" indent="-214560">
              <a:lnSpc>
                <a:spcPct val="100000"/>
              </a:lnSpc>
              <a:buNone/>
              <a:tabLst>
                <a:tab algn="l" pos="0"/>
              </a:tabLst>
            </a:pPr>
            <a:endParaRPr b="0" lang="nl-NL" sz="2000" spc="-1" strike="noStrike">
              <a:latin typeface="Arial"/>
            </a:endParaRPr>
          </a:p>
          <a:p>
            <a:pPr marL="216000" indent="-214560">
              <a:lnSpc>
                <a:spcPct val="100000"/>
              </a:lnSpc>
              <a:buNone/>
              <a:tabLst>
                <a:tab algn="l" pos="0"/>
              </a:tabLst>
            </a:pPr>
            <a:r>
              <a:rPr b="0" lang="en-US" sz="2000" spc="-1" strike="noStrike">
                <a:latin typeface="Arial"/>
              </a:rPr>
              <a:t>Dus LET OP DE OMGEVING EN DUBBEL CHECK WAT JE ZIET</a:t>
            </a:r>
            <a:endParaRPr b="0" lang="nl-NL" sz="2000" spc="-1" strike="noStrike">
              <a:latin typeface="Arial"/>
            </a:endParaRPr>
          </a:p>
        </p:txBody>
      </p:sp>
      <p:sp>
        <p:nvSpPr>
          <p:cNvPr id="529" name="CustomShape 3"/>
          <p:cNvSpPr/>
          <p:nvPr/>
        </p:nvSpPr>
        <p:spPr>
          <a:xfrm>
            <a:off x="4399200" y="9555480"/>
            <a:ext cx="3370320" cy="50004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DB19FE17-48B4-4061-B11B-9CB433789F6E}" type="slidenum">
              <a:rPr b="0" lang="en-US" sz="1400" spc="-1" strike="noStrike">
                <a:solidFill>
                  <a:srgbClr val="000000"/>
                </a:solidFill>
                <a:latin typeface="Times New Roman"/>
                <a:ea typeface="+mn-ea"/>
              </a:rPr>
              <a:t>39</a:t>
            </a:fld>
            <a:endParaRPr b="0" lang="nl-NL" sz="14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sldImg"/>
          </p:nvPr>
        </p:nvSpPr>
        <p:spPr>
          <a:xfrm>
            <a:off x="1371600" y="763560"/>
            <a:ext cx="5025600" cy="3769920"/>
          </a:xfrm>
          <a:prstGeom prst="rect">
            <a:avLst/>
          </a:prstGeom>
          <a:ln w="0">
            <a:noFill/>
          </a:ln>
        </p:spPr>
      </p:sp>
      <p:sp>
        <p:nvSpPr>
          <p:cNvPr id="423" name="PlaceHolder 2"/>
          <p:cNvSpPr>
            <a:spLocks noGrp="1"/>
          </p:cNvSpPr>
          <p:nvPr>
            <p:ph type="body"/>
          </p:nvPr>
        </p:nvSpPr>
        <p:spPr>
          <a:xfrm>
            <a:off x="777240" y="4777560"/>
            <a:ext cx="6215040" cy="4523400"/>
          </a:xfrm>
          <a:prstGeom prst="rect">
            <a:avLst/>
          </a:prstGeom>
          <a:noFill/>
          <a:ln w="0">
            <a:noFill/>
          </a:ln>
        </p:spPr>
        <p:txBody>
          <a:bodyPr lIns="0" rIns="0" tIns="0" bIns="0" anchor="t">
            <a:normAutofit/>
          </a:bodyPr>
          <a:p>
            <a:pPr marL="216000" indent="-214920">
              <a:lnSpc>
                <a:spcPct val="100000"/>
              </a:lnSpc>
              <a:buNone/>
              <a:tabLst>
                <a:tab algn="l" pos="0"/>
              </a:tabLst>
            </a:pPr>
            <a:r>
              <a:rPr b="0" lang="en-US" sz="2000" spc="-1" strike="noStrike">
                <a:latin typeface="Arial"/>
              </a:rPr>
              <a:t>Een van de vormen van warnmtetransport is straling </a:t>
            </a:r>
            <a:endParaRPr b="0" lang="nl-NL" sz="2000" spc="-1" strike="noStrike">
              <a:latin typeface="Arial"/>
            </a:endParaRPr>
          </a:p>
          <a:p>
            <a:pPr marL="216000" indent="-214920">
              <a:lnSpc>
                <a:spcPct val="100000"/>
              </a:lnSpc>
              <a:buNone/>
              <a:tabLst>
                <a:tab algn="l" pos="0"/>
              </a:tabLst>
            </a:pPr>
            <a:r>
              <a:rPr b="0" lang="en-US" sz="2000" spc="-1" strike="noStrike">
                <a:latin typeface="Arial"/>
              </a:rPr>
              <a:t>(ik kom daar later nog op terug).</a:t>
            </a:r>
            <a:endParaRPr b="0" lang="nl-NL" sz="2000" spc="-1" strike="noStrike">
              <a:latin typeface="Arial"/>
            </a:endParaRPr>
          </a:p>
          <a:p>
            <a:pPr marL="216000" indent="-214920">
              <a:lnSpc>
                <a:spcPct val="100000"/>
              </a:lnSpc>
              <a:buNone/>
              <a:tabLst>
                <a:tab algn="l" pos="0"/>
              </a:tabLst>
            </a:pPr>
            <a:r>
              <a:rPr b="0" lang="en-US" sz="2000" spc="-1" strike="noStrike">
                <a:latin typeface="Arial"/>
              </a:rPr>
              <a:t>Warmtestraling is net als net als lichtstraling, </a:t>
            </a:r>
            <a:endParaRPr b="0" lang="nl-NL" sz="2000" spc="-1" strike="noStrike">
              <a:latin typeface="Arial"/>
            </a:endParaRPr>
          </a:p>
          <a:p>
            <a:pPr marL="216000" indent="-214920">
              <a:lnSpc>
                <a:spcPct val="100000"/>
              </a:lnSpc>
              <a:buNone/>
              <a:tabLst>
                <a:tab algn="l" pos="0"/>
              </a:tabLst>
            </a:pPr>
            <a:r>
              <a:rPr b="0" lang="en-US" sz="2000" spc="-1" strike="noStrike">
                <a:latin typeface="Arial"/>
              </a:rPr>
              <a:t>dus het kan zich met de lichtsnelheid </a:t>
            </a:r>
            <a:endParaRPr b="0" lang="nl-NL" sz="2000" spc="-1" strike="noStrike">
              <a:latin typeface="Arial"/>
            </a:endParaRPr>
          </a:p>
          <a:p>
            <a:pPr marL="216000" indent="-214920">
              <a:lnSpc>
                <a:spcPct val="100000"/>
              </a:lnSpc>
              <a:buNone/>
              <a:tabLst>
                <a:tab algn="l" pos="0"/>
              </a:tabLst>
            </a:pPr>
            <a:r>
              <a:rPr b="0" lang="en-US" sz="2000" spc="-1" strike="noStrike">
                <a:latin typeface="Arial"/>
              </a:rPr>
              <a:t>en zonder dat er een medium voor nodig is transporteren.</a:t>
            </a:r>
            <a:endParaRPr b="0" lang="nl-NL" sz="2000" spc="-1" strike="noStrike">
              <a:latin typeface="Arial"/>
            </a:endParaRPr>
          </a:p>
          <a:p>
            <a:pPr marL="216000" indent="-214920">
              <a:lnSpc>
                <a:spcPct val="100000"/>
              </a:lnSpc>
              <a:buNone/>
              <a:tabLst>
                <a:tab algn="l" pos="0"/>
              </a:tabLst>
            </a:pPr>
            <a:r>
              <a:rPr b="0" lang="en-US" sz="2000" spc="-1" strike="noStrike">
                <a:latin typeface="Arial"/>
              </a:rPr>
              <a:t>Net als licht kan het reflecteren, door een materiaal heen gaan of door het materiaal geabsorbeerd worden.</a:t>
            </a:r>
            <a:endParaRPr b="0" lang="nl-NL" sz="2000" spc="-1" strike="noStrike">
              <a:latin typeface="Arial"/>
            </a:endParaRPr>
          </a:p>
          <a:p>
            <a:pPr marL="216000" indent="-214920">
              <a:lnSpc>
                <a:spcPct val="100000"/>
              </a:lnSpc>
              <a:buNone/>
              <a:tabLst>
                <a:tab algn="l" pos="0"/>
              </a:tabLst>
            </a:pPr>
            <a:r>
              <a:rPr b="0" lang="en-US" sz="2000" spc="-1" strike="noStrike">
                <a:latin typeface="Arial"/>
              </a:rPr>
              <a:t>De som van reflectie, absorptie en transmissie is uiteraard 100% van de invallende straling.</a:t>
            </a:r>
            <a:endParaRPr b="0" lang="nl-NL" sz="2000" spc="-1" strike="noStrike">
              <a:latin typeface="Arial"/>
            </a:endParaRPr>
          </a:p>
        </p:txBody>
      </p:sp>
      <p:sp>
        <p:nvSpPr>
          <p:cNvPr id="424" name="CustomShape 3"/>
          <p:cNvSpPr/>
          <p:nvPr/>
        </p:nvSpPr>
        <p:spPr>
          <a:xfrm>
            <a:off x="4399200" y="9555480"/>
            <a:ext cx="3370320" cy="50004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1F0A86DF-2AEB-4733-99A1-F978E84F962F}" type="slidenum">
              <a:rPr b="0" lang="en-US" sz="1400" spc="-1" strike="noStrike">
                <a:solidFill>
                  <a:srgbClr val="000000"/>
                </a:solidFill>
                <a:latin typeface="Times New Roman"/>
                <a:ea typeface="+mn-ea"/>
              </a:rPr>
              <a:t>4</a:t>
            </a:fld>
            <a:endParaRPr b="0" lang="nl-NL" sz="14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sldImg"/>
          </p:nvPr>
        </p:nvSpPr>
        <p:spPr>
          <a:xfrm>
            <a:off x="1371600" y="763560"/>
            <a:ext cx="5025600" cy="3769920"/>
          </a:xfrm>
          <a:prstGeom prst="rect">
            <a:avLst/>
          </a:prstGeom>
          <a:ln w="0">
            <a:noFill/>
          </a:ln>
        </p:spPr>
      </p:sp>
      <p:sp>
        <p:nvSpPr>
          <p:cNvPr id="531" name="PlaceHolder 2"/>
          <p:cNvSpPr>
            <a:spLocks noGrp="1"/>
          </p:cNvSpPr>
          <p:nvPr>
            <p:ph type="body"/>
          </p:nvPr>
        </p:nvSpPr>
        <p:spPr>
          <a:xfrm>
            <a:off x="777240" y="4777560"/>
            <a:ext cx="6215400" cy="4523760"/>
          </a:xfrm>
          <a:prstGeom prst="rect">
            <a:avLst/>
          </a:prstGeom>
          <a:noFill/>
          <a:ln w="0">
            <a:noFill/>
          </a:ln>
        </p:spPr>
        <p:txBody>
          <a:bodyPr lIns="0" rIns="0" tIns="0" bIns="0" anchor="t">
            <a:normAutofit/>
          </a:bodyPr>
          <a:p>
            <a:pPr marL="216000" indent="-214920">
              <a:lnSpc>
                <a:spcPct val="100000"/>
              </a:lnSpc>
              <a:buNone/>
              <a:tabLst>
                <a:tab algn="l" pos="0"/>
              </a:tabLst>
            </a:pPr>
            <a:r>
              <a:rPr b="0" lang="en-US" sz="2000" spc="-1" strike="noStrike">
                <a:latin typeface="Arial"/>
              </a:rPr>
              <a:t>Als de dokter je niet gelooft dat je voet ontstoken is</a:t>
            </a:r>
            <a:endParaRPr b="0" lang="nl-NL" sz="2000" spc="-1" strike="noStrike">
              <a:latin typeface="Arial"/>
            </a:endParaRPr>
          </a:p>
        </p:txBody>
      </p:sp>
      <p:sp>
        <p:nvSpPr>
          <p:cNvPr id="532" name="CustomShape 3"/>
          <p:cNvSpPr/>
          <p:nvPr/>
        </p:nvSpPr>
        <p:spPr>
          <a:xfrm>
            <a:off x="4399200" y="9555480"/>
            <a:ext cx="3370680" cy="50040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9C2A88C2-1834-45E6-9CE5-B16A0E3C5F4D}" type="slidenum">
              <a:rPr b="0" lang="en-US" sz="1400" spc="-1" strike="noStrike">
                <a:solidFill>
                  <a:srgbClr val="000000"/>
                </a:solidFill>
                <a:latin typeface="Times New Roman"/>
                <a:ea typeface="+mn-ea"/>
              </a:rPr>
              <a:t>40</a:t>
            </a:fld>
            <a:endParaRPr b="0" lang="nl-NL" sz="14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sldImg"/>
          </p:nvPr>
        </p:nvSpPr>
        <p:spPr>
          <a:xfrm>
            <a:off x="1371600" y="763560"/>
            <a:ext cx="5025600" cy="3769920"/>
          </a:xfrm>
          <a:prstGeom prst="rect">
            <a:avLst/>
          </a:prstGeom>
          <a:ln w="0">
            <a:noFill/>
          </a:ln>
        </p:spPr>
      </p:sp>
      <p:sp>
        <p:nvSpPr>
          <p:cNvPr id="534" name="PlaceHolder 2"/>
          <p:cNvSpPr>
            <a:spLocks noGrp="1"/>
          </p:cNvSpPr>
          <p:nvPr>
            <p:ph type="body"/>
          </p:nvPr>
        </p:nvSpPr>
        <p:spPr>
          <a:xfrm>
            <a:off x="777240" y="4777560"/>
            <a:ext cx="6215400" cy="4523760"/>
          </a:xfrm>
          <a:prstGeom prst="rect">
            <a:avLst/>
          </a:prstGeom>
          <a:noFill/>
          <a:ln w="0">
            <a:noFill/>
          </a:ln>
        </p:spPr>
        <p:txBody>
          <a:bodyPr lIns="0" rIns="0" tIns="0" bIns="0" anchor="t">
            <a:normAutofit/>
          </a:bodyPr>
          <a:p>
            <a:pPr marL="216000" indent="-214560">
              <a:lnSpc>
                <a:spcPct val="100000"/>
              </a:lnSpc>
              <a:buNone/>
              <a:tabLst>
                <a:tab algn="l" pos="0"/>
              </a:tabLst>
            </a:pPr>
            <a:r>
              <a:rPr b="0" lang="en-US" sz="2000" spc="-1" strike="noStrike">
                <a:latin typeface="Arial"/>
              </a:rPr>
              <a:t>Progranmma starten</a:t>
            </a:r>
            <a:endParaRPr b="0" lang="nl-NL" sz="2000" spc="-1" strike="noStrike">
              <a:latin typeface="Arial"/>
            </a:endParaRPr>
          </a:p>
          <a:p>
            <a:pPr marL="216000" indent="-214560">
              <a:lnSpc>
                <a:spcPct val="100000"/>
              </a:lnSpc>
              <a:buNone/>
              <a:tabLst>
                <a:tab algn="l" pos="0"/>
              </a:tabLst>
            </a:pPr>
            <a:r>
              <a:rPr b="0" lang="en-US" sz="2000" spc="-1" strike="noStrike">
                <a:latin typeface="Arial"/>
              </a:rPr>
              <a:t>Je ziet een verkenner</a:t>
            </a:r>
            <a:endParaRPr b="0" lang="nl-NL" sz="2000" spc="-1" strike="noStrike">
              <a:latin typeface="Arial"/>
            </a:endParaRPr>
          </a:p>
          <a:p>
            <a:pPr marL="216000" indent="-214560">
              <a:lnSpc>
                <a:spcPct val="100000"/>
              </a:lnSpc>
              <a:buNone/>
              <a:tabLst>
                <a:tab algn="l" pos="0"/>
              </a:tabLst>
            </a:pPr>
            <a:r>
              <a:rPr b="0" lang="en-US" sz="2000" spc="-1" strike="noStrike">
                <a:latin typeface="Arial"/>
              </a:rPr>
              <a:t>Klik op een warmtebeeld foto en je krijgt alles te zien </a:t>
            </a:r>
            <a:endParaRPr b="0" lang="nl-NL" sz="2000" spc="-1" strike="noStrike">
              <a:latin typeface="Arial"/>
            </a:endParaRPr>
          </a:p>
          <a:p>
            <a:pPr marL="216000" indent="-214560">
              <a:lnSpc>
                <a:spcPct val="100000"/>
              </a:lnSpc>
              <a:buNone/>
              <a:tabLst>
                <a:tab algn="l" pos="0"/>
              </a:tabLst>
            </a:pPr>
            <a:r>
              <a:rPr b="0" lang="en-US" sz="2000" spc="-1" strike="noStrike">
                <a:latin typeface="Arial"/>
              </a:rPr>
              <a:t>(op een gewone foto klikken geeft allleen de gewone foto)</a:t>
            </a:r>
            <a:endParaRPr b="0" lang="nl-NL" sz="2000" spc="-1" strike="noStrike">
              <a:latin typeface="Arial"/>
            </a:endParaRPr>
          </a:p>
          <a:p>
            <a:pPr marL="216000" indent="-214560">
              <a:lnSpc>
                <a:spcPct val="100000"/>
              </a:lnSpc>
              <a:buNone/>
              <a:tabLst>
                <a:tab algn="l" pos="0"/>
              </a:tabLst>
            </a:pPr>
            <a:r>
              <a:rPr b="0" lang="en-US" sz="2000" spc="-1" strike="noStrike">
                <a:latin typeface="Arial"/>
              </a:rPr>
              <a:t>Klik op Edit</a:t>
            </a:r>
            <a:endParaRPr b="0" lang="nl-NL" sz="2000" spc="-1" strike="noStrike">
              <a:latin typeface="Arial"/>
            </a:endParaRPr>
          </a:p>
          <a:p>
            <a:pPr marL="216000" indent="-214560">
              <a:lnSpc>
                <a:spcPct val="100000"/>
              </a:lnSpc>
              <a:buNone/>
              <a:tabLst>
                <a:tab algn="l" pos="0"/>
              </a:tabLst>
            </a:pPr>
            <a:r>
              <a:rPr b="0" lang="en-US" sz="2000" spc="-1" strike="noStrike">
                <a:latin typeface="Arial"/>
              </a:rPr>
              <a:t>Add Measurement</a:t>
            </a:r>
            <a:endParaRPr b="0" lang="nl-NL" sz="2000" spc="-1" strike="noStrike">
              <a:latin typeface="Arial"/>
            </a:endParaRPr>
          </a:p>
          <a:p>
            <a:pPr marL="216000" indent="-214560">
              <a:lnSpc>
                <a:spcPct val="100000"/>
              </a:lnSpc>
              <a:buNone/>
              <a:tabLst>
                <a:tab algn="l" pos="0"/>
              </a:tabLst>
            </a:pPr>
            <a:r>
              <a:rPr b="0" lang="en-US" sz="2000" spc="-1" strike="noStrike">
                <a:latin typeface="Arial"/>
              </a:rPr>
              <a:t>Spotmeter</a:t>
            </a:r>
            <a:endParaRPr b="0" lang="nl-NL" sz="2000" spc="-1" strike="noStrike">
              <a:latin typeface="Arial"/>
            </a:endParaRPr>
          </a:p>
          <a:p>
            <a:pPr marL="216000" indent="-214560">
              <a:lnSpc>
                <a:spcPct val="100000"/>
              </a:lnSpc>
              <a:buNone/>
              <a:tabLst>
                <a:tab algn="l" pos="0"/>
              </a:tabLst>
            </a:pPr>
            <a:r>
              <a:rPr b="0" lang="en-US" sz="2000" spc="-1" strike="noStrike">
                <a:latin typeface="Arial"/>
              </a:rPr>
              <a:t>Plaats de spot op de juiste plaats en rechts verschijnen de gegevens</a:t>
            </a:r>
            <a:endParaRPr b="0" lang="nl-NL" sz="2000" spc="-1" strike="noStrike">
              <a:latin typeface="Arial"/>
            </a:endParaRPr>
          </a:p>
          <a:p>
            <a:pPr marL="216000" indent="-214560">
              <a:lnSpc>
                <a:spcPct val="100000"/>
              </a:lnSpc>
              <a:buNone/>
              <a:tabLst>
                <a:tab algn="l" pos="0"/>
              </a:tabLst>
            </a:pPr>
            <a:r>
              <a:rPr b="0" lang="en-US" sz="2000" spc="-1" strike="noStrike">
                <a:latin typeface="Arial"/>
              </a:rPr>
              <a:t>Klik op een spot om hem te verplaatsen</a:t>
            </a:r>
            <a:endParaRPr b="0" lang="nl-NL" sz="2000" spc="-1" strike="noStrike">
              <a:latin typeface="Arial"/>
            </a:endParaRPr>
          </a:p>
          <a:p>
            <a:pPr marL="216000" indent="-214560">
              <a:lnSpc>
                <a:spcPct val="100000"/>
              </a:lnSpc>
              <a:buNone/>
              <a:tabLst>
                <a:tab algn="l" pos="0"/>
              </a:tabLst>
            </a:pPr>
            <a:r>
              <a:rPr b="0" lang="en-US" sz="2000" spc="-1" strike="noStrike">
                <a:latin typeface="Arial"/>
              </a:rPr>
              <a:t>Temperatuur grenzen kun je gewoon editten</a:t>
            </a:r>
            <a:endParaRPr b="0" lang="nl-NL" sz="2000" spc="-1" strike="noStrike">
              <a:latin typeface="Arial"/>
            </a:endParaRPr>
          </a:p>
        </p:txBody>
      </p:sp>
      <p:sp>
        <p:nvSpPr>
          <p:cNvPr id="535" name="CustomShape 3"/>
          <p:cNvSpPr/>
          <p:nvPr/>
        </p:nvSpPr>
        <p:spPr>
          <a:xfrm>
            <a:off x="4399200" y="9555480"/>
            <a:ext cx="3370680" cy="50040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FC200669-C6B3-4834-A0B8-FD6492F1A629}" type="slidenum">
              <a:rPr b="0" lang="en-US" sz="1400" spc="-1" strike="noStrike">
                <a:solidFill>
                  <a:srgbClr val="000000"/>
                </a:solidFill>
                <a:latin typeface="Times New Roman"/>
                <a:ea typeface="+mn-ea"/>
              </a:rPr>
              <a:t>41</a:t>
            </a:fld>
            <a:endParaRPr b="0" lang="nl-NL" sz="14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sldImg"/>
          </p:nvPr>
        </p:nvSpPr>
        <p:spPr>
          <a:xfrm>
            <a:off x="1371600" y="763560"/>
            <a:ext cx="5025600" cy="3769920"/>
          </a:xfrm>
          <a:prstGeom prst="rect">
            <a:avLst/>
          </a:prstGeom>
          <a:ln w="0">
            <a:noFill/>
          </a:ln>
        </p:spPr>
      </p:sp>
      <p:sp>
        <p:nvSpPr>
          <p:cNvPr id="537" name="PlaceHolder 2"/>
          <p:cNvSpPr>
            <a:spLocks noGrp="1"/>
          </p:cNvSpPr>
          <p:nvPr>
            <p:ph type="body"/>
          </p:nvPr>
        </p:nvSpPr>
        <p:spPr>
          <a:xfrm>
            <a:off x="777240" y="4777560"/>
            <a:ext cx="6215400" cy="4523760"/>
          </a:xfrm>
          <a:prstGeom prst="rect">
            <a:avLst/>
          </a:prstGeom>
          <a:noFill/>
          <a:ln w="0">
            <a:noFill/>
          </a:ln>
        </p:spPr>
        <p:txBody>
          <a:bodyPr lIns="0" rIns="0" tIns="0" bIns="0" anchor="t">
            <a:normAutofit/>
          </a:bodyPr>
          <a:p>
            <a:pPr marL="216000" indent="-214560">
              <a:lnSpc>
                <a:spcPct val="100000"/>
              </a:lnSpc>
              <a:buNone/>
              <a:tabLst>
                <a:tab algn="l" pos="0"/>
              </a:tabLst>
            </a:pPr>
            <a:r>
              <a:rPr b="0" lang="en-US" sz="2000" spc="-1" strike="noStrike">
                <a:latin typeface="Arial"/>
              </a:rPr>
              <a:t>Add Measurement</a:t>
            </a:r>
            <a:endParaRPr b="0" lang="nl-NL" sz="2000" spc="-1" strike="noStrike">
              <a:latin typeface="Arial"/>
            </a:endParaRPr>
          </a:p>
          <a:p>
            <a:pPr marL="216000" indent="-214560">
              <a:lnSpc>
                <a:spcPct val="100000"/>
              </a:lnSpc>
              <a:buNone/>
              <a:tabLst>
                <a:tab algn="l" pos="0"/>
              </a:tabLst>
            </a:pPr>
            <a:r>
              <a:rPr b="0" lang="en-US" sz="2000" spc="-1" strike="noStrike">
                <a:latin typeface="Arial"/>
              </a:rPr>
              <a:t>Spotmeter</a:t>
            </a:r>
            <a:endParaRPr b="0" lang="nl-NL" sz="2000" spc="-1" strike="noStrike">
              <a:latin typeface="Arial"/>
            </a:endParaRPr>
          </a:p>
          <a:p>
            <a:pPr marL="216000" indent="-214560">
              <a:lnSpc>
                <a:spcPct val="100000"/>
              </a:lnSpc>
              <a:buNone/>
              <a:tabLst>
                <a:tab algn="l" pos="0"/>
              </a:tabLst>
            </a:pPr>
            <a:r>
              <a:rPr b="0" lang="en-US" sz="2000" spc="-1" strike="noStrike">
                <a:latin typeface="Arial"/>
              </a:rPr>
              <a:t>Plaats de spot op de juiste plaats en rechts verschijnen de gegevens</a:t>
            </a:r>
            <a:endParaRPr b="0" lang="nl-NL" sz="2000" spc="-1" strike="noStrike">
              <a:latin typeface="Arial"/>
            </a:endParaRPr>
          </a:p>
          <a:p>
            <a:pPr marL="216000" indent="-214560">
              <a:lnSpc>
                <a:spcPct val="100000"/>
              </a:lnSpc>
              <a:buNone/>
              <a:tabLst>
                <a:tab algn="l" pos="0"/>
              </a:tabLst>
            </a:pPr>
            <a:r>
              <a:rPr b="0" lang="en-US" sz="2000" spc="-1" strike="noStrike">
                <a:latin typeface="Arial"/>
              </a:rPr>
              <a:t>Klik op een spot om hem te verplaatsen</a:t>
            </a:r>
            <a:endParaRPr b="0" lang="nl-NL" sz="2000" spc="-1" strike="noStrike">
              <a:latin typeface="Arial"/>
            </a:endParaRPr>
          </a:p>
          <a:p>
            <a:pPr marL="216000" indent="-214560">
              <a:lnSpc>
                <a:spcPct val="100000"/>
              </a:lnSpc>
              <a:buNone/>
              <a:tabLst>
                <a:tab algn="l" pos="0"/>
              </a:tabLst>
            </a:pPr>
            <a:r>
              <a:rPr b="0" lang="en-US" sz="2000" spc="-1" strike="noStrike">
                <a:latin typeface="Arial"/>
              </a:rPr>
              <a:t>Temperatuur grenzen kun je gewoon editten</a:t>
            </a:r>
            <a:endParaRPr b="0" lang="nl-NL" sz="2000" spc="-1" strike="noStrike">
              <a:latin typeface="Arial"/>
            </a:endParaRPr>
          </a:p>
          <a:p>
            <a:pPr marL="216000" indent="-214560">
              <a:lnSpc>
                <a:spcPct val="100000"/>
              </a:lnSpc>
              <a:buNone/>
              <a:tabLst>
                <a:tab algn="l" pos="0"/>
              </a:tabLst>
            </a:pPr>
            <a:endParaRPr b="0" lang="nl-NL" sz="2000" spc="-1" strike="noStrike">
              <a:latin typeface="Arial"/>
            </a:endParaRPr>
          </a:p>
        </p:txBody>
      </p:sp>
      <p:sp>
        <p:nvSpPr>
          <p:cNvPr id="538" name="CustomShape 3"/>
          <p:cNvSpPr/>
          <p:nvPr/>
        </p:nvSpPr>
        <p:spPr>
          <a:xfrm>
            <a:off x="4399200" y="9555480"/>
            <a:ext cx="3370680" cy="50040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CF58119D-8575-4975-A4BE-6ECFC825EE90}" type="slidenum">
              <a:rPr b="0" lang="en-US" sz="1400" spc="-1" strike="noStrike">
                <a:solidFill>
                  <a:srgbClr val="000000"/>
                </a:solidFill>
                <a:latin typeface="Times New Roman"/>
                <a:ea typeface="+mn-ea"/>
              </a:rPr>
              <a:t>42</a:t>
            </a:fld>
            <a:endParaRPr b="0" lang="nl-NL" sz="14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sldImg"/>
          </p:nvPr>
        </p:nvSpPr>
        <p:spPr>
          <a:xfrm>
            <a:off x="1371600" y="763560"/>
            <a:ext cx="5025600" cy="3769920"/>
          </a:xfrm>
          <a:prstGeom prst="rect">
            <a:avLst/>
          </a:prstGeom>
          <a:ln w="0">
            <a:noFill/>
          </a:ln>
        </p:spPr>
      </p:sp>
      <p:sp>
        <p:nvSpPr>
          <p:cNvPr id="540" name="PlaceHolder 2"/>
          <p:cNvSpPr>
            <a:spLocks noGrp="1"/>
          </p:cNvSpPr>
          <p:nvPr>
            <p:ph type="body"/>
          </p:nvPr>
        </p:nvSpPr>
        <p:spPr>
          <a:xfrm>
            <a:off x="777240" y="4777560"/>
            <a:ext cx="6215400" cy="4523760"/>
          </a:xfrm>
          <a:prstGeom prst="rect">
            <a:avLst/>
          </a:prstGeom>
          <a:noFill/>
          <a:ln w="0">
            <a:noFill/>
          </a:ln>
        </p:spPr>
        <p:txBody>
          <a:bodyPr lIns="0" rIns="0" tIns="0" bIns="0" anchor="t">
            <a:normAutofit/>
          </a:bodyPr>
          <a:p>
            <a:pPr marL="216000" indent="-214920">
              <a:lnSpc>
                <a:spcPct val="100000"/>
              </a:lnSpc>
              <a:buNone/>
              <a:tabLst>
                <a:tab algn="l" pos="0"/>
              </a:tabLst>
            </a:pPr>
            <a:r>
              <a:rPr b="0" lang="en-US" sz="2000" spc="-1" strike="noStrike">
                <a:latin typeface="Arial"/>
              </a:rPr>
              <a:t>Instellingen</a:t>
            </a:r>
            <a:endParaRPr b="0" lang="nl-NL" sz="2000" spc="-1" strike="noStrike">
              <a:latin typeface="Arial"/>
            </a:endParaRPr>
          </a:p>
          <a:p>
            <a:pPr marL="216000" indent="-214920">
              <a:lnSpc>
                <a:spcPct val="100000"/>
              </a:lnSpc>
              <a:buNone/>
              <a:tabLst>
                <a:tab algn="l" pos="0"/>
              </a:tabLst>
            </a:pPr>
            <a:r>
              <a:rPr b="0" lang="en-US" sz="2000" spc="-1" strike="noStrike">
                <a:latin typeface="Arial"/>
              </a:rPr>
              <a:t>Bediening</a:t>
            </a:r>
            <a:endParaRPr b="0" lang="nl-NL" sz="2000" spc="-1" strike="noStrike">
              <a:latin typeface="Arial"/>
            </a:endParaRPr>
          </a:p>
        </p:txBody>
      </p:sp>
      <p:sp>
        <p:nvSpPr>
          <p:cNvPr id="541" name="CustomShape 3"/>
          <p:cNvSpPr/>
          <p:nvPr/>
        </p:nvSpPr>
        <p:spPr>
          <a:xfrm>
            <a:off x="4399200" y="9555480"/>
            <a:ext cx="3370680" cy="50040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712BB56E-9CBE-4EE3-BC36-2A11A3101AB0}" type="slidenum">
              <a:rPr b="0" lang="en-US" sz="1400" spc="-1" strike="noStrike">
                <a:solidFill>
                  <a:srgbClr val="000000"/>
                </a:solidFill>
                <a:latin typeface="Times New Roman"/>
                <a:ea typeface="+mn-ea"/>
              </a:rPr>
              <a:t>43</a:t>
            </a:fld>
            <a:endParaRPr b="0" lang="nl-NL" sz="14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PlaceHolder 1"/>
          <p:cNvSpPr>
            <a:spLocks noGrp="1"/>
          </p:cNvSpPr>
          <p:nvPr>
            <p:ph type="sldImg"/>
          </p:nvPr>
        </p:nvSpPr>
        <p:spPr>
          <a:xfrm>
            <a:off x="1371600" y="763560"/>
            <a:ext cx="5025600" cy="3769920"/>
          </a:xfrm>
          <a:prstGeom prst="rect">
            <a:avLst/>
          </a:prstGeom>
          <a:ln w="0">
            <a:noFill/>
          </a:ln>
        </p:spPr>
      </p:sp>
      <p:sp>
        <p:nvSpPr>
          <p:cNvPr id="543" name="PlaceHolder 2"/>
          <p:cNvSpPr>
            <a:spLocks noGrp="1"/>
          </p:cNvSpPr>
          <p:nvPr>
            <p:ph type="body"/>
          </p:nvPr>
        </p:nvSpPr>
        <p:spPr>
          <a:xfrm>
            <a:off x="777240" y="4777560"/>
            <a:ext cx="6215760" cy="4524120"/>
          </a:xfrm>
          <a:prstGeom prst="rect">
            <a:avLst/>
          </a:prstGeom>
          <a:noFill/>
          <a:ln w="0">
            <a:noFill/>
          </a:ln>
        </p:spPr>
        <p:txBody>
          <a:bodyPr lIns="0" rIns="0" tIns="0" bIns="0" anchor="t">
            <a:normAutofit/>
          </a:bodyPr>
          <a:p>
            <a:pPr marL="216000" indent="-214920">
              <a:lnSpc>
                <a:spcPct val="100000"/>
              </a:lnSpc>
              <a:buNone/>
              <a:tabLst>
                <a:tab algn="l" pos="0"/>
              </a:tabLst>
            </a:pPr>
            <a:r>
              <a:rPr b="0" lang="en-US" sz="2000" spc="-1" strike="noStrike">
                <a:latin typeface="Arial"/>
              </a:rPr>
              <a:t>Samenvatting</a:t>
            </a:r>
            <a:endParaRPr b="0" lang="nl-NL" sz="2000" spc="-1" strike="noStrike">
              <a:latin typeface="Arial"/>
            </a:endParaRPr>
          </a:p>
        </p:txBody>
      </p:sp>
      <p:sp>
        <p:nvSpPr>
          <p:cNvPr id="544" name="CustomShape 3"/>
          <p:cNvSpPr/>
          <p:nvPr/>
        </p:nvSpPr>
        <p:spPr>
          <a:xfrm>
            <a:off x="4399200" y="9555480"/>
            <a:ext cx="3371040" cy="50076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28C3EDD4-A102-4462-931D-FC76E67D84C3}" type="slidenum">
              <a:rPr b="0" lang="en-US" sz="1400" spc="-1" strike="noStrike">
                <a:solidFill>
                  <a:srgbClr val="000000"/>
                </a:solidFill>
                <a:latin typeface="Times New Roman"/>
                <a:ea typeface="+mn-ea"/>
              </a:rPr>
              <a:t>44</a:t>
            </a:fld>
            <a:endParaRPr b="0" lang="nl-NL" sz="14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sldImg"/>
          </p:nvPr>
        </p:nvSpPr>
        <p:spPr>
          <a:xfrm>
            <a:off x="1371600" y="763560"/>
            <a:ext cx="5025600" cy="3769920"/>
          </a:xfrm>
          <a:prstGeom prst="rect">
            <a:avLst/>
          </a:prstGeom>
          <a:ln w="0">
            <a:noFill/>
          </a:ln>
        </p:spPr>
      </p:sp>
      <p:sp>
        <p:nvSpPr>
          <p:cNvPr id="426" name="PlaceHolder 2"/>
          <p:cNvSpPr>
            <a:spLocks noGrp="1"/>
          </p:cNvSpPr>
          <p:nvPr>
            <p:ph type="body"/>
          </p:nvPr>
        </p:nvSpPr>
        <p:spPr>
          <a:xfrm>
            <a:off x="777240" y="4777560"/>
            <a:ext cx="6215760" cy="4524120"/>
          </a:xfrm>
          <a:prstGeom prst="rect">
            <a:avLst/>
          </a:prstGeom>
          <a:noFill/>
          <a:ln w="0">
            <a:noFill/>
          </a:ln>
        </p:spPr>
        <p:txBody>
          <a:bodyPr lIns="0" rIns="0" tIns="0" bIns="0" anchor="t">
            <a:normAutofit fontScale="91000"/>
          </a:bodyPr>
          <a:p>
            <a:pPr marL="216000" indent="-214920">
              <a:lnSpc>
                <a:spcPct val="100000"/>
              </a:lnSpc>
              <a:buNone/>
              <a:tabLst>
                <a:tab algn="l" pos="0"/>
              </a:tabLst>
            </a:pPr>
            <a:r>
              <a:rPr b="0" lang="en-US" sz="2000" spc="-1" strike="noStrike">
                <a:latin typeface="Arial"/>
              </a:rPr>
              <a:t>Emissiviteit is een belangrijke parameter bij warmetbeelden,</a:t>
            </a:r>
            <a:endParaRPr b="0" lang="nl-NL" sz="2000" spc="-1" strike="noStrike">
              <a:latin typeface="Arial"/>
            </a:endParaRPr>
          </a:p>
          <a:p>
            <a:pPr marL="216000" indent="-214920">
              <a:lnSpc>
                <a:spcPct val="100000"/>
              </a:lnSpc>
              <a:buNone/>
              <a:tabLst>
                <a:tab algn="l" pos="0"/>
              </a:tabLst>
            </a:pPr>
            <a:r>
              <a:rPr b="0" lang="en-US" sz="2000" spc="-1" strike="noStrike">
                <a:latin typeface="Arial"/>
              </a:rPr>
              <a:t>Dus wil ik wel even uitleggen wat het is,</a:t>
            </a:r>
            <a:endParaRPr b="0" lang="nl-NL" sz="2000" spc="-1" strike="noStrike">
              <a:latin typeface="Arial"/>
            </a:endParaRPr>
          </a:p>
          <a:p>
            <a:pPr marL="216000" indent="-214920">
              <a:lnSpc>
                <a:spcPct val="100000"/>
              </a:lnSpc>
              <a:buNone/>
              <a:tabLst>
                <a:tab algn="l" pos="0"/>
              </a:tabLst>
            </a:pPr>
            <a:r>
              <a:rPr b="0" lang="en-US" sz="2000" spc="-1" strike="noStrike">
                <a:latin typeface="Arial"/>
              </a:rPr>
              <a:t>Maar vervolgens nmag je het weer gauw vergeten.</a:t>
            </a:r>
            <a:endParaRPr b="0" lang="nl-NL" sz="2000" spc="-1" strike="noStrike">
              <a:latin typeface="Arial"/>
            </a:endParaRPr>
          </a:p>
          <a:p>
            <a:pPr marL="216000" indent="-214920">
              <a:lnSpc>
                <a:spcPct val="100000"/>
              </a:lnSpc>
              <a:buNone/>
              <a:tabLst>
                <a:tab algn="l" pos="0"/>
              </a:tabLst>
            </a:pPr>
            <a:r>
              <a:rPr b="0" lang="en-US" sz="2000" spc="-1" strike="noStrike">
                <a:latin typeface="Arial"/>
              </a:rPr>
              <a:t>Ruwweg kennen we 3 soorten stoffen</a:t>
            </a:r>
            <a:endParaRPr b="0" lang="nl-NL" sz="2000" spc="-1" strike="noStrike">
              <a:latin typeface="Arial"/>
            </a:endParaRPr>
          </a:p>
          <a:p>
            <a:pPr marL="216000" indent="-214920">
              <a:lnSpc>
                <a:spcPct val="100000"/>
              </a:lnSpc>
              <a:buNone/>
              <a:tabLst>
                <a:tab algn="l" pos="0"/>
              </a:tabLst>
            </a:pPr>
            <a:r>
              <a:rPr b="0" lang="en-US" sz="2000" spc="-1" strike="noStrike">
                <a:latin typeface="Arial"/>
              </a:rPr>
              <a:t>ONDOORZICHTIGE stoffen, die de invalende straling nagenoeg helemaal absorberen</a:t>
            </a:r>
            <a:endParaRPr b="0" lang="nl-NL" sz="2000" spc="-1" strike="noStrike">
              <a:latin typeface="Arial"/>
            </a:endParaRPr>
          </a:p>
          <a:p>
            <a:pPr marL="216000" indent="-214920">
              <a:lnSpc>
                <a:spcPct val="100000"/>
              </a:lnSpc>
              <a:buNone/>
              <a:tabLst>
                <a:tab algn="l" pos="0"/>
              </a:tabLst>
            </a:pPr>
            <a:r>
              <a:rPr b="0" lang="en-US" sz="2000" spc="-1" strike="noStrike">
                <a:latin typeface="Arial"/>
              </a:rPr>
              <a:t>DOORZICHTIGE stoffen, die de straling nagenoeg helemaal doorlaten</a:t>
            </a:r>
            <a:endParaRPr b="0" lang="nl-NL" sz="2000" spc="-1" strike="noStrike">
              <a:latin typeface="Arial"/>
            </a:endParaRPr>
          </a:p>
          <a:p>
            <a:pPr marL="216000" indent="-214920">
              <a:lnSpc>
                <a:spcPct val="100000"/>
              </a:lnSpc>
              <a:buNone/>
              <a:tabLst>
                <a:tab algn="l" pos="0"/>
              </a:tabLst>
            </a:pPr>
            <a:r>
              <a:rPr b="0" lang="en-US" sz="2000" spc="-1" strike="noStrike">
                <a:latin typeface="Arial"/>
              </a:rPr>
              <a:t>SPIEGELENDE stoffen, die het grootste deel reflecteren</a:t>
            </a:r>
            <a:endParaRPr b="0" lang="nl-NL" sz="2000" spc="-1" strike="noStrike">
              <a:latin typeface="Arial"/>
            </a:endParaRPr>
          </a:p>
          <a:p>
            <a:pPr marL="216000" indent="-214920">
              <a:lnSpc>
                <a:spcPct val="100000"/>
              </a:lnSpc>
              <a:buNone/>
              <a:tabLst>
                <a:tab algn="l" pos="0"/>
              </a:tabLst>
            </a:pPr>
            <a:r>
              <a:rPr b="0" lang="en-US" sz="2000" spc="-1" strike="noStrike">
                <a:latin typeface="Arial"/>
              </a:rPr>
              <a:t>EMISSIVITEIT = ABSORBTIE</a:t>
            </a:r>
            <a:endParaRPr b="0" lang="nl-NL" sz="2000" spc="-1" strike="noStrike">
              <a:latin typeface="Arial"/>
            </a:endParaRPr>
          </a:p>
          <a:p>
            <a:pPr marL="216000" indent="-214920">
              <a:lnSpc>
                <a:spcPct val="100000"/>
              </a:lnSpc>
              <a:buNone/>
              <a:tabLst>
                <a:tab algn="l" pos="0"/>
              </a:tabLst>
            </a:pPr>
            <a:r>
              <a:rPr b="0" lang="en-US" sz="2000" spc="-1" strike="noStrike">
                <a:latin typeface="Arial"/>
              </a:rPr>
              <a:t>Dat de meeste stoffen alles absorberen kun je als volgt inzien:</a:t>
            </a:r>
            <a:endParaRPr b="0" lang="nl-NL" sz="2000" spc="-1" strike="noStrike">
              <a:latin typeface="Arial"/>
            </a:endParaRPr>
          </a:p>
          <a:p>
            <a:pPr marL="216000" indent="-214920">
              <a:lnSpc>
                <a:spcPct val="100000"/>
              </a:lnSpc>
              <a:buNone/>
              <a:tabLst>
                <a:tab algn="l" pos="0"/>
              </a:tabLst>
            </a:pPr>
            <a:r>
              <a:rPr b="0" lang="en-US" sz="2000" spc="-1" strike="noStrike">
                <a:latin typeface="Arial"/>
              </a:rPr>
              <a:t>Daglicht bevat het complete scala van alle kleuren,</a:t>
            </a:r>
            <a:endParaRPr b="0" lang="nl-NL" sz="2000" spc="-1" strike="noStrike">
              <a:latin typeface="Arial"/>
            </a:endParaRPr>
          </a:p>
          <a:p>
            <a:pPr marL="216000" indent="-214920">
              <a:lnSpc>
                <a:spcPct val="100000"/>
              </a:lnSpc>
              <a:buNone/>
              <a:tabLst>
                <a:tab algn="l" pos="0"/>
              </a:tabLst>
            </a:pPr>
            <a:r>
              <a:rPr b="0" lang="en-US" sz="2000" spc="-1" strike="noStrike">
                <a:latin typeface="Arial"/>
              </a:rPr>
              <a:t>Een groen oppervlakte, reflecteert alleen het groen</a:t>
            </a:r>
            <a:endParaRPr b="0" lang="nl-NL" sz="2000" spc="-1" strike="noStrike">
              <a:latin typeface="Arial"/>
            </a:endParaRPr>
          </a:p>
          <a:p>
            <a:pPr marL="216000" indent="-214920">
              <a:lnSpc>
                <a:spcPct val="100000"/>
              </a:lnSpc>
              <a:buNone/>
              <a:tabLst>
                <a:tab algn="l" pos="0"/>
              </a:tabLst>
            </a:pPr>
            <a:r>
              <a:rPr b="0" lang="en-US" sz="2000" spc="-1" strike="noStrike">
                <a:latin typeface="Arial"/>
              </a:rPr>
              <a:t>En absorbeert dus alle andere kleuren,</a:t>
            </a:r>
            <a:endParaRPr b="0" lang="nl-NL" sz="2000" spc="-1" strike="noStrike">
              <a:latin typeface="Arial"/>
            </a:endParaRPr>
          </a:p>
          <a:p>
            <a:pPr marL="216000" indent="-214920">
              <a:lnSpc>
                <a:spcPct val="100000"/>
              </a:lnSpc>
              <a:buNone/>
              <a:tabLst>
                <a:tab algn="l" pos="0"/>
              </a:tabLst>
            </a:pPr>
            <a:r>
              <a:rPr b="0" lang="en-US" sz="2000" spc="-1" strike="noStrike">
                <a:latin typeface="Arial"/>
              </a:rPr>
              <a:t>Oftewel het grootste deel van het licht.</a:t>
            </a:r>
            <a:endParaRPr b="0" lang="nl-NL" sz="2000" spc="-1" strike="noStrike">
              <a:latin typeface="Arial"/>
            </a:endParaRPr>
          </a:p>
        </p:txBody>
      </p:sp>
      <p:sp>
        <p:nvSpPr>
          <p:cNvPr id="427" name="CustomShape 3"/>
          <p:cNvSpPr/>
          <p:nvPr/>
        </p:nvSpPr>
        <p:spPr>
          <a:xfrm>
            <a:off x="4399200" y="9555480"/>
            <a:ext cx="3371040" cy="50076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2BC2D866-A4AC-438C-8D15-DF9E3F983AFF}" type="slidenum">
              <a:rPr b="0" lang="en-US" sz="1400" spc="-1" strike="noStrike">
                <a:solidFill>
                  <a:srgbClr val="000000"/>
                </a:solidFill>
                <a:latin typeface="Times New Roman"/>
                <a:ea typeface="+mn-ea"/>
              </a:rPr>
              <a:t>5</a:t>
            </a:fld>
            <a:endParaRPr b="0" lang="nl-NL" sz="14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PlaceHolder 1"/>
          <p:cNvSpPr>
            <a:spLocks noGrp="1"/>
          </p:cNvSpPr>
          <p:nvPr>
            <p:ph type="sldImg"/>
          </p:nvPr>
        </p:nvSpPr>
        <p:spPr>
          <a:xfrm>
            <a:off x="1371600" y="763560"/>
            <a:ext cx="5025600" cy="3769920"/>
          </a:xfrm>
          <a:prstGeom prst="rect">
            <a:avLst/>
          </a:prstGeom>
          <a:ln w="0">
            <a:noFill/>
          </a:ln>
        </p:spPr>
      </p:sp>
      <p:sp>
        <p:nvSpPr>
          <p:cNvPr id="429" name="PlaceHolder 2"/>
          <p:cNvSpPr>
            <a:spLocks noGrp="1"/>
          </p:cNvSpPr>
          <p:nvPr>
            <p:ph type="body"/>
          </p:nvPr>
        </p:nvSpPr>
        <p:spPr>
          <a:xfrm>
            <a:off x="777240" y="4777560"/>
            <a:ext cx="6215040" cy="4523400"/>
          </a:xfrm>
          <a:prstGeom prst="rect">
            <a:avLst/>
          </a:prstGeom>
          <a:noFill/>
          <a:ln w="0">
            <a:noFill/>
          </a:ln>
        </p:spPr>
        <p:txBody>
          <a:bodyPr lIns="0" rIns="0" tIns="0" bIns="0" anchor="t">
            <a:normAutofit/>
          </a:bodyPr>
          <a:p>
            <a:pPr marL="216000" indent="-214200">
              <a:lnSpc>
                <a:spcPct val="100000"/>
              </a:lnSpc>
              <a:buNone/>
              <a:tabLst>
                <a:tab algn="l" pos="0"/>
              </a:tabLst>
            </a:pPr>
            <a:r>
              <a:rPr b="0" lang="en-US" sz="2000" spc="-1" strike="noStrike">
                <a:latin typeface="Arial"/>
              </a:rPr>
              <a:t>Reflectie hoeft geen volledige speiegeling te zijn, maar is meestal diffuus</a:t>
            </a:r>
            <a:endParaRPr b="0" lang="nl-NL" sz="2000" spc="-1" strike="noStrike">
              <a:latin typeface="Arial"/>
            </a:endParaRPr>
          </a:p>
          <a:p>
            <a:pPr marL="216000" indent="-214200">
              <a:lnSpc>
                <a:spcPct val="100000"/>
              </a:lnSpc>
              <a:buNone/>
              <a:tabLst>
                <a:tab algn="l" pos="0"/>
              </a:tabLst>
            </a:pPr>
            <a:r>
              <a:rPr b="0" lang="en-US" sz="2000" spc="-1" strike="noStrike">
                <a:latin typeface="Arial"/>
              </a:rPr>
              <a:t>En als de reflectie diffuus is heb je er minder last van.</a:t>
            </a:r>
            <a:endParaRPr b="0" lang="nl-NL" sz="2000" spc="-1" strike="noStrike">
              <a:latin typeface="Arial"/>
            </a:endParaRPr>
          </a:p>
          <a:p>
            <a:pPr marL="216000" indent="-214200">
              <a:lnSpc>
                <a:spcPct val="100000"/>
              </a:lnSpc>
              <a:buNone/>
              <a:tabLst>
                <a:tab algn="l" pos="0"/>
              </a:tabLst>
            </a:pPr>
            <a:endParaRPr b="0" lang="nl-NL" sz="2000" spc="-1" strike="noStrike">
              <a:latin typeface="Arial"/>
            </a:endParaRPr>
          </a:p>
          <a:p>
            <a:pPr marL="216000" indent="-214200">
              <a:lnSpc>
                <a:spcPct val="100000"/>
              </a:lnSpc>
              <a:buNone/>
              <a:tabLst>
                <a:tab algn="l" pos="0"/>
              </a:tabLst>
            </a:pPr>
            <a:r>
              <a:rPr b="0" lang="nl-NL" sz="2000" spc="-1" strike="noStrike">
                <a:latin typeface="Arial"/>
              </a:rPr>
              <a:t>https://lambdageeks.com/wp-content/uploads/2022/01/v8-768x477.jpg?ezimgfmt=ng:webp/ngcb40</a:t>
            </a:r>
            <a:endParaRPr b="0" lang="nl-NL" sz="2000" spc="-1" strike="noStrike">
              <a:latin typeface="Arial"/>
            </a:endParaRPr>
          </a:p>
        </p:txBody>
      </p:sp>
      <p:sp>
        <p:nvSpPr>
          <p:cNvPr id="430" name="CustomShape 3"/>
          <p:cNvSpPr/>
          <p:nvPr/>
        </p:nvSpPr>
        <p:spPr>
          <a:xfrm>
            <a:off x="4399200" y="9555480"/>
            <a:ext cx="3370320" cy="50004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D693C041-D6AC-46E9-8166-3950A4F0D86D}" type="slidenum">
              <a:rPr b="0" lang="en-US" sz="1400" spc="-1" strike="noStrike">
                <a:solidFill>
                  <a:srgbClr val="000000"/>
                </a:solidFill>
                <a:latin typeface="Times New Roman"/>
                <a:ea typeface="+mn-ea"/>
              </a:rPr>
              <a:t>6</a:t>
            </a:fld>
            <a:endParaRPr b="0" lang="nl-NL" sz="14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sldImg"/>
          </p:nvPr>
        </p:nvSpPr>
        <p:spPr>
          <a:xfrm>
            <a:off x="1371600" y="763560"/>
            <a:ext cx="5025600" cy="3769920"/>
          </a:xfrm>
          <a:prstGeom prst="rect">
            <a:avLst/>
          </a:prstGeom>
          <a:ln w="0">
            <a:noFill/>
          </a:ln>
        </p:spPr>
      </p:sp>
      <p:sp>
        <p:nvSpPr>
          <p:cNvPr id="432" name="PlaceHolder 2"/>
          <p:cNvSpPr>
            <a:spLocks noGrp="1"/>
          </p:cNvSpPr>
          <p:nvPr>
            <p:ph type="body"/>
          </p:nvPr>
        </p:nvSpPr>
        <p:spPr>
          <a:xfrm>
            <a:off x="777240" y="4777560"/>
            <a:ext cx="6215040" cy="4523400"/>
          </a:xfrm>
          <a:prstGeom prst="rect">
            <a:avLst/>
          </a:prstGeom>
          <a:noFill/>
          <a:ln w="0">
            <a:noFill/>
          </a:ln>
        </p:spPr>
        <p:txBody>
          <a:bodyPr lIns="0" rIns="0" tIns="0" bIns="0" anchor="t">
            <a:normAutofit/>
          </a:bodyPr>
          <a:p>
            <a:pPr marL="216000" indent="-214560">
              <a:lnSpc>
                <a:spcPct val="100000"/>
              </a:lnSpc>
              <a:buNone/>
              <a:tabLst>
                <a:tab algn="l" pos="0"/>
              </a:tabLst>
            </a:pPr>
            <a:r>
              <a:rPr b="0" lang="nl-NL" sz="1200" spc="-1" strike="noStrike">
                <a:solidFill>
                  <a:srgbClr val="000000"/>
                </a:solidFill>
                <a:latin typeface="+mn-lt"/>
                <a:ea typeface="+mn-ea"/>
              </a:rPr>
              <a:t>Hier een extreem voorbeeld van de reflectie op een ruit, </a:t>
            </a:r>
            <a:endParaRPr b="0" lang="nl-NL" sz="1200" spc="-1" strike="noStrike">
              <a:latin typeface="Arial"/>
            </a:endParaRPr>
          </a:p>
          <a:p>
            <a:pPr marL="216000" indent="-214560">
              <a:lnSpc>
                <a:spcPct val="100000"/>
              </a:lnSpc>
              <a:buNone/>
              <a:tabLst>
                <a:tab algn="l" pos="0"/>
              </a:tabLst>
            </a:pPr>
            <a:r>
              <a:rPr b="0" lang="nl-NL" sz="1200" spc="-1" strike="noStrike">
                <a:solidFill>
                  <a:srgbClr val="000000"/>
                </a:solidFill>
                <a:latin typeface="+mn-lt"/>
                <a:ea typeface="+mn-ea"/>
              </a:rPr>
              <a:t>je kunt hier met een beetje moeite zelfs de persoon in herkennen.</a:t>
            </a:r>
            <a:endParaRPr b="0" lang="nl-NL" sz="1200" spc="-1" strike="noStrike">
              <a:latin typeface="Arial"/>
            </a:endParaRPr>
          </a:p>
          <a:p>
            <a:pPr marL="216000" indent="-214560">
              <a:lnSpc>
                <a:spcPct val="100000"/>
              </a:lnSpc>
              <a:buNone/>
              <a:tabLst>
                <a:tab algn="l" pos="0"/>
              </a:tabLst>
            </a:pPr>
            <a:r>
              <a:rPr b="0" lang="en-US" sz="1200" spc="-1" strike="noStrike">
                <a:solidFill>
                  <a:srgbClr val="000000"/>
                </a:solidFill>
                <a:latin typeface="+mn-lt"/>
                <a:ea typeface="+mn-ea"/>
              </a:rPr>
              <a:t>Waar je ook last van hebt (als je goed kijkt) is de reflectie van de huizen aan de overkant, </a:t>
            </a:r>
            <a:endParaRPr b="0" lang="nl-NL" sz="1200" spc="-1" strike="noStrike">
              <a:latin typeface="Arial"/>
            </a:endParaRPr>
          </a:p>
          <a:p>
            <a:pPr marL="216000" indent="-214560">
              <a:lnSpc>
                <a:spcPct val="100000"/>
              </a:lnSpc>
              <a:buNone/>
              <a:tabLst>
                <a:tab algn="l" pos="0"/>
              </a:tabLst>
            </a:pPr>
            <a:r>
              <a:rPr b="0" lang="en-US" sz="1200" spc="-1" strike="noStrike">
                <a:solidFill>
                  <a:srgbClr val="000000"/>
                </a:solidFill>
                <a:latin typeface="+mn-lt"/>
                <a:ea typeface="+mn-ea"/>
              </a:rPr>
              <a:t>In deze foto heb je met name last van het het dak (donker blauwe streep)</a:t>
            </a:r>
            <a:endParaRPr b="0" lang="nl-NL" sz="1200" spc="-1" strike="noStrike">
              <a:latin typeface="Arial"/>
            </a:endParaRPr>
          </a:p>
          <a:p>
            <a:pPr marL="216000" indent="-214560">
              <a:lnSpc>
                <a:spcPct val="100000"/>
              </a:lnSpc>
              <a:buNone/>
              <a:tabLst>
                <a:tab algn="l" pos="0"/>
              </a:tabLst>
            </a:pPr>
            <a:r>
              <a:rPr b="0" lang="en-US" sz="1200" spc="-1" strike="noStrike">
                <a:solidFill>
                  <a:srgbClr val="000000"/>
                </a:solidFill>
                <a:latin typeface="+mn-lt"/>
                <a:ea typeface="+mn-ea"/>
              </a:rPr>
              <a:t>In het algemeen zul je buiten niet van dit soort detail opnamen maken.</a:t>
            </a:r>
            <a:r>
              <a:rPr b="0" lang="en-US" sz="1200" spc="-1" strike="noStrike">
                <a:solidFill>
                  <a:srgbClr val="000000"/>
                </a:solidFill>
                <a:latin typeface="Arial"/>
                <a:ea typeface="+mn-ea"/>
              </a:rPr>
              <a:t>,</a:t>
            </a:r>
            <a:endParaRPr b="0" lang="nl-NL" sz="1200" spc="-1" strike="noStrike">
              <a:latin typeface="Arial"/>
            </a:endParaRPr>
          </a:p>
          <a:p>
            <a:pPr marL="216000" indent="-214560">
              <a:lnSpc>
                <a:spcPct val="100000"/>
              </a:lnSpc>
              <a:buNone/>
              <a:tabLst>
                <a:tab algn="l" pos="0"/>
              </a:tabLst>
            </a:pPr>
            <a:r>
              <a:rPr b="0" lang="en-US" sz="1200" spc="-1" strike="noStrike">
                <a:solidFill>
                  <a:srgbClr val="000000"/>
                </a:solidFill>
                <a:latin typeface="Arial"/>
                <a:ea typeface="+mn-ea"/>
              </a:rPr>
              <a:t>Maar zul je van verderaf het overzicht fotograferen.</a:t>
            </a:r>
            <a:endParaRPr b="0" lang="nl-NL" sz="1200" spc="-1" strike="noStrike">
              <a:latin typeface="Arial"/>
            </a:endParaRPr>
          </a:p>
          <a:p>
            <a:pPr marL="216000" indent="-214560">
              <a:lnSpc>
                <a:spcPct val="100000"/>
              </a:lnSpc>
              <a:buNone/>
              <a:tabLst>
                <a:tab algn="l" pos="0"/>
              </a:tabLst>
            </a:pPr>
            <a:endParaRPr b="0" lang="nl-NL" sz="1200" spc="-1" strike="noStrike">
              <a:latin typeface="Arial"/>
            </a:endParaRPr>
          </a:p>
          <a:p>
            <a:pPr marL="216000" indent="-214560">
              <a:lnSpc>
                <a:spcPct val="100000"/>
              </a:lnSpc>
              <a:buNone/>
              <a:tabLst>
                <a:tab algn="l" pos="0"/>
              </a:tabLst>
            </a:pPr>
            <a:r>
              <a:rPr b="0" lang="en-US" sz="1200" spc="-1" strike="noStrike">
                <a:solidFill>
                  <a:srgbClr val="000000"/>
                </a:solidFill>
                <a:latin typeface="+mn-lt"/>
                <a:ea typeface="+mn-ea"/>
              </a:rPr>
              <a:t>Buitentemperatuur = - 5 graden Celsius</a:t>
            </a:r>
            <a:endParaRPr b="0" lang="nl-NL" sz="1200" spc="-1" strike="noStrike">
              <a:latin typeface="Arial"/>
            </a:endParaRPr>
          </a:p>
          <a:p>
            <a:pPr marL="216000" indent="-214560">
              <a:lnSpc>
                <a:spcPct val="100000"/>
              </a:lnSpc>
              <a:buNone/>
              <a:tabLst>
                <a:tab algn="l" pos="0"/>
              </a:tabLst>
            </a:pPr>
            <a:r>
              <a:rPr b="0" lang="en-US" sz="1200" spc="-1" strike="noStrike">
                <a:solidFill>
                  <a:srgbClr val="000000"/>
                </a:solidFill>
                <a:latin typeface="+mn-lt"/>
                <a:ea typeface="+mn-ea"/>
              </a:rPr>
              <a:t>Ruit een paar graden hoger = 0 graden Celsius</a:t>
            </a:r>
            <a:endParaRPr b="0" lang="nl-NL" sz="1200" spc="-1" strike="noStrike">
              <a:latin typeface="Arial"/>
            </a:endParaRPr>
          </a:p>
          <a:p>
            <a:pPr marL="216000" indent="-214560">
              <a:lnSpc>
                <a:spcPct val="100000"/>
              </a:lnSpc>
              <a:buNone/>
              <a:tabLst>
                <a:tab algn="l" pos="0"/>
              </a:tabLst>
            </a:pPr>
            <a:r>
              <a:rPr b="0" lang="en-US" sz="1200" spc="-1" strike="noStrike">
                <a:solidFill>
                  <a:srgbClr val="000000"/>
                </a:solidFill>
                <a:latin typeface="+mn-lt"/>
                <a:ea typeface="+mn-ea"/>
              </a:rPr>
              <a:t>Huidtemperatuur = 30 graden Celsius</a:t>
            </a:r>
            <a:endParaRPr b="0" lang="nl-NL" sz="1200" spc="-1" strike="noStrike">
              <a:latin typeface="Arial"/>
            </a:endParaRPr>
          </a:p>
          <a:p>
            <a:pPr marL="216000" indent="-214560">
              <a:lnSpc>
                <a:spcPct val="100000"/>
              </a:lnSpc>
              <a:buNone/>
              <a:tabLst>
                <a:tab algn="l" pos="0"/>
              </a:tabLst>
            </a:pPr>
            <a:r>
              <a:rPr b="0" lang="en-US" sz="1200" spc="-1" strike="noStrike">
                <a:solidFill>
                  <a:srgbClr val="000000"/>
                </a:solidFill>
                <a:latin typeface="+mn-lt"/>
                <a:ea typeface="+mn-ea"/>
              </a:rPr>
              <a:t>Dus 30 graden Celsius verschil tussen gezicht en ruit</a:t>
            </a:r>
            <a:endParaRPr b="0" lang="nl-NL" sz="1200" spc="-1" strike="noStrike">
              <a:latin typeface="Arial"/>
            </a:endParaRPr>
          </a:p>
        </p:txBody>
      </p:sp>
      <p:sp>
        <p:nvSpPr>
          <p:cNvPr id="433" name="CustomShape 3"/>
          <p:cNvSpPr/>
          <p:nvPr/>
        </p:nvSpPr>
        <p:spPr>
          <a:xfrm>
            <a:off x="4399200" y="9555480"/>
            <a:ext cx="3370320" cy="50004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D87D55C8-13FF-4511-A1F6-28D0F4A85BC6}" type="slidenum">
              <a:rPr b="0" lang="en-US" sz="1400" spc="-1" strike="noStrike">
                <a:solidFill>
                  <a:srgbClr val="000000"/>
                </a:solidFill>
                <a:latin typeface="Times New Roman"/>
                <a:ea typeface="+mn-ea"/>
              </a:rPr>
              <a:t>7</a:t>
            </a:fld>
            <a:endParaRPr b="0" lang="nl-NL" sz="14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sldImg"/>
          </p:nvPr>
        </p:nvSpPr>
        <p:spPr>
          <a:xfrm>
            <a:off x="1371600" y="763560"/>
            <a:ext cx="5025600" cy="3769920"/>
          </a:xfrm>
          <a:prstGeom prst="rect">
            <a:avLst/>
          </a:prstGeom>
          <a:ln w="0">
            <a:noFill/>
          </a:ln>
        </p:spPr>
      </p:sp>
      <p:sp>
        <p:nvSpPr>
          <p:cNvPr id="435" name="PlaceHolder 2"/>
          <p:cNvSpPr>
            <a:spLocks noGrp="1"/>
          </p:cNvSpPr>
          <p:nvPr>
            <p:ph type="body"/>
          </p:nvPr>
        </p:nvSpPr>
        <p:spPr>
          <a:xfrm>
            <a:off x="777240" y="4777560"/>
            <a:ext cx="6215040" cy="4523400"/>
          </a:xfrm>
          <a:prstGeom prst="rect">
            <a:avLst/>
          </a:prstGeom>
          <a:noFill/>
          <a:ln w="0">
            <a:noFill/>
          </a:ln>
        </p:spPr>
        <p:txBody>
          <a:bodyPr lIns="0" rIns="0" tIns="0" bIns="0" anchor="t">
            <a:normAutofit/>
          </a:bodyPr>
          <a:p>
            <a:pPr marL="216000" indent="-214560">
              <a:lnSpc>
                <a:spcPct val="100000"/>
              </a:lnSpc>
              <a:buNone/>
              <a:tabLst>
                <a:tab algn="l" pos="0"/>
              </a:tabLst>
            </a:pPr>
            <a:r>
              <a:rPr b="0" lang="nl-NL" sz="1200" spc="-1" strike="noStrike">
                <a:solidFill>
                  <a:srgbClr val="000000"/>
                </a:solidFill>
                <a:latin typeface="+mn-lt"/>
                <a:ea typeface="+mn-ea"/>
              </a:rPr>
              <a:t>Dit is de normale reflectie die je meestal ziet. </a:t>
            </a:r>
            <a:endParaRPr b="0" lang="nl-NL" sz="1200" spc="-1" strike="noStrike">
              <a:latin typeface="Arial"/>
            </a:endParaRPr>
          </a:p>
          <a:p>
            <a:pPr marL="216000" indent="-214560">
              <a:lnSpc>
                <a:spcPct val="100000"/>
              </a:lnSpc>
              <a:buNone/>
              <a:tabLst>
                <a:tab algn="l" pos="0"/>
              </a:tabLst>
            </a:pPr>
            <a:r>
              <a:rPr b="0" lang="nl-NL" sz="1200" spc="-1" strike="noStrike">
                <a:solidFill>
                  <a:srgbClr val="000000"/>
                </a:solidFill>
                <a:latin typeface="+mn-lt"/>
                <a:ea typeface="+mn-ea"/>
              </a:rPr>
              <a:t>Je ziet gezicht en handen en dit geval heeft de persoon een dunne broek aan.</a:t>
            </a:r>
            <a:br/>
            <a:r>
              <a:rPr b="0" lang="en-US" sz="1200" spc="-1" strike="noStrike">
                <a:solidFill>
                  <a:srgbClr val="000000"/>
                </a:solidFill>
                <a:latin typeface="+mn-lt"/>
                <a:ea typeface="+mn-ea"/>
              </a:rPr>
              <a:t>Binnentemperatuur = 20 graden Celsius</a:t>
            </a:r>
            <a:endParaRPr b="0" lang="nl-NL" sz="1200" spc="-1" strike="noStrike">
              <a:latin typeface="Arial"/>
            </a:endParaRPr>
          </a:p>
          <a:p>
            <a:pPr marL="216000" indent="-214560">
              <a:lnSpc>
                <a:spcPct val="100000"/>
              </a:lnSpc>
              <a:buNone/>
              <a:tabLst>
                <a:tab algn="l" pos="0"/>
              </a:tabLst>
            </a:pPr>
            <a:r>
              <a:rPr b="0" lang="en-US" sz="1200" spc="-1" strike="noStrike">
                <a:solidFill>
                  <a:srgbClr val="000000"/>
                </a:solidFill>
                <a:latin typeface="+mn-lt"/>
                <a:ea typeface="+mn-ea"/>
              </a:rPr>
              <a:t>Ruit een paar graden lager = 17 graden Celsius</a:t>
            </a:r>
            <a:endParaRPr b="0" lang="nl-NL" sz="1200" spc="-1" strike="noStrike">
              <a:latin typeface="Arial"/>
            </a:endParaRPr>
          </a:p>
          <a:p>
            <a:pPr marL="216000" indent="-214560">
              <a:lnSpc>
                <a:spcPct val="100000"/>
              </a:lnSpc>
              <a:buNone/>
              <a:tabLst>
                <a:tab algn="l" pos="0"/>
              </a:tabLst>
            </a:pPr>
            <a:r>
              <a:rPr b="0" lang="en-US" sz="1200" spc="-1" strike="noStrike">
                <a:solidFill>
                  <a:srgbClr val="000000"/>
                </a:solidFill>
                <a:latin typeface="+mn-lt"/>
                <a:ea typeface="+mn-ea"/>
              </a:rPr>
              <a:t>Huidtemperatuur = 30 graden Celsius</a:t>
            </a:r>
            <a:endParaRPr b="0" lang="nl-NL" sz="1200" spc="-1" strike="noStrike">
              <a:latin typeface="Arial"/>
            </a:endParaRPr>
          </a:p>
          <a:p>
            <a:pPr marL="216000" indent="-214560">
              <a:lnSpc>
                <a:spcPct val="100000"/>
              </a:lnSpc>
              <a:buNone/>
              <a:tabLst>
                <a:tab algn="l" pos="0"/>
              </a:tabLst>
            </a:pPr>
            <a:r>
              <a:rPr b="0" lang="en-US" sz="1200" spc="-1" strike="noStrike">
                <a:solidFill>
                  <a:srgbClr val="000000"/>
                </a:solidFill>
                <a:latin typeface="+mn-lt"/>
                <a:ea typeface="+mn-ea"/>
              </a:rPr>
              <a:t>Dus 13 graden Celsius verschil tussen gezicht en ruit</a:t>
            </a:r>
            <a:endParaRPr b="0" lang="nl-NL" sz="1200" spc="-1" strike="noStrike">
              <a:latin typeface="Arial"/>
            </a:endParaRPr>
          </a:p>
          <a:p>
            <a:pPr marL="216000" indent="-214560">
              <a:lnSpc>
                <a:spcPct val="100000"/>
              </a:lnSpc>
              <a:buNone/>
              <a:tabLst>
                <a:tab algn="l" pos="0"/>
              </a:tabLst>
            </a:pPr>
            <a:endParaRPr b="0" lang="nl-NL" sz="1200" spc="-1" strike="noStrike">
              <a:latin typeface="Arial"/>
            </a:endParaRPr>
          </a:p>
          <a:p>
            <a:pPr marL="216000" indent="-214560">
              <a:lnSpc>
                <a:spcPct val="100000"/>
              </a:lnSpc>
              <a:buNone/>
              <a:tabLst>
                <a:tab algn="l" pos="0"/>
              </a:tabLst>
            </a:pPr>
            <a:r>
              <a:rPr b="0" lang="nl-NL" sz="1200" spc="-1" strike="noStrike">
                <a:solidFill>
                  <a:srgbClr val="000000"/>
                </a:solidFill>
                <a:latin typeface="+mn-lt"/>
                <a:ea typeface="+mn-ea"/>
              </a:rPr>
              <a:t>Heb je last van dit soort reflecties ?</a:t>
            </a:r>
            <a:endParaRPr b="0" lang="nl-NL" sz="1200" spc="-1" strike="noStrike">
              <a:latin typeface="Arial"/>
            </a:endParaRPr>
          </a:p>
          <a:p>
            <a:pPr marL="216000" indent="-214560">
              <a:lnSpc>
                <a:spcPct val="100000"/>
              </a:lnSpc>
              <a:buNone/>
              <a:tabLst>
                <a:tab algn="l" pos="0"/>
              </a:tabLst>
            </a:pPr>
            <a:r>
              <a:rPr b="0" lang="en-US" sz="1200" spc="-1" strike="noStrike">
                <a:solidFill>
                  <a:srgbClr val="000000"/>
                </a:solidFill>
                <a:latin typeface="+mn-lt"/>
                <a:ea typeface="+mn-ea"/>
              </a:rPr>
              <a:t>Eigenlijk alleen als die spotmeting precies op zo’n reflectie valt.</a:t>
            </a:r>
            <a:endParaRPr b="0" lang="nl-NL" sz="1200" spc="-1" strike="noStrike">
              <a:latin typeface="Arial"/>
            </a:endParaRPr>
          </a:p>
          <a:p>
            <a:pPr marL="216000" indent="-214560">
              <a:lnSpc>
                <a:spcPct val="100000"/>
              </a:lnSpc>
              <a:buNone/>
              <a:tabLst>
                <a:tab algn="l" pos="0"/>
              </a:tabLst>
            </a:pPr>
            <a:r>
              <a:rPr b="0" lang="nl-NL" sz="1200" spc="-1" strike="noStrike">
                <a:solidFill>
                  <a:srgbClr val="000000"/>
                </a:solidFill>
                <a:latin typeface="+mn-lt"/>
                <a:ea typeface="+mn-ea"/>
              </a:rPr>
              <a:t>Als je een beetje schuin voor de ruit gaat staan heeft de reflectie geen invloed op de opname.</a:t>
            </a:r>
            <a:endParaRPr b="0" lang="nl-NL" sz="1200" spc="-1" strike="noStrike">
              <a:latin typeface="Arial"/>
            </a:endParaRPr>
          </a:p>
          <a:p>
            <a:pPr marL="216000" indent="-214560">
              <a:lnSpc>
                <a:spcPct val="100000"/>
              </a:lnSpc>
              <a:buNone/>
              <a:tabLst>
                <a:tab algn="l" pos="0"/>
              </a:tabLst>
            </a:pPr>
            <a:endParaRPr b="0" lang="nl-NL" sz="1200" spc="-1" strike="noStrike">
              <a:latin typeface="Arial"/>
            </a:endParaRPr>
          </a:p>
          <a:p>
            <a:pPr marL="216000" indent="-214560">
              <a:lnSpc>
                <a:spcPct val="100000"/>
              </a:lnSpc>
              <a:buNone/>
              <a:tabLst>
                <a:tab algn="l" pos="0"/>
              </a:tabLst>
            </a:pPr>
            <a:r>
              <a:rPr b="0" lang="en-US" sz="1200" spc="-1" strike="noStrike">
                <a:solidFill>
                  <a:srgbClr val="000000"/>
                </a:solidFill>
                <a:latin typeface="+mn-lt"/>
                <a:ea typeface="+mn-ea"/>
              </a:rPr>
              <a:t>Muur staat op 2 meter van het raam.</a:t>
            </a:r>
            <a:endParaRPr b="0" lang="nl-NL" sz="1200" spc="-1" strike="noStrike">
              <a:latin typeface="Arial"/>
            </a:endParaRPr>
          </a:p>
          <a:p>
            <a:pPr marL="216000" indent="-214560">
              <a:lnSpc>
                <a:spcPct val="100000"/>
              </a:lnSpc>
              <a:buNone/>
              <a:tabLst>
                <a:tab algn="l" pos="0"/>
              </a:tabLst>
            </a:pPr>
            <a:r>
              <a:rPr b="0" lang="en-US" sz="1200" spc="-1" strike="noStrike">
                <a:solidFill>
                  <a:srgbClr val="000000"/>
                </a:solidFill>
                <a:latin typeface="+mn-lt"/>
                <a:ea typeface="+mn-ea"/>
              </a:rPr>
              <a:t>Dat je de stenen zo sterk ziet heeft niets met een temperatuurverschil of emissiviteit te maken, </a:t>
            </a:r>
            <a:endParaRPr b="0" lang="nl-NL" sz="1200" spc="-1" strike="noStrike">
              <a:latin typeface="Arial"/>
            </a:endParaRPr>
          </a:p>
          <a:p>
            <a:pPr marL="216000" indent="-214560">
              <a:lnSpc>
                <a:spcPct val="100000"/>
              </a:lnSpc>
              <a:buNone/>
              <a:tabLst>
                <a:tab algn="l" pos="0"/>
              </a:tabLst>
            </a:pPr>
            <a:r>
              <a:rPr b="0" lang="en-US" sz="1200" spc="-1" strike="noStrike">
                <a:solidFill>
                  <a:srgbClr val="000000"/>
                </a:solidFill>
                <a:latin typeface="+mn-lt"/>
                <a:ea typeface="+mn-ea"/>
              </a:rPr>
              <a:t>maar wordt geheel verzorgt door zogenaamde edge-enhancement op basis van de gewone foto.</a:t>
            </a:r>
            <a:endParaRPr b="0" lang="nl-NL" sz="1200" spc="-1" strike="noStrike">
              <a:latin typeface="Arial"/>
            </a:endParaRPr>
          </a:p>
        </p:txBody>
      </p:sp>
      <p:sp>
        <p:nvSpPr>
          <p:cNvPr id="436" name="CustomShape 3"/>
          <p:cNvSpPr/>
          <p:nvPr/>
        </p:nvSpPr>
        <p:spPr>
          <a:xfrm>
            <a:off x="4399200" y="9555480"/>
            <a:ext cx="3370320" cy="50004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8BA7B191-0E9C-4904-AE70-E31024C25554}" type="slidenum">
              <a:rPr b="0" lang="en-US" sz="1400" spc="-1" strike="noStrike">
                <a:solidFill>
                  <a:srgbClr val="000000"/>
                </a:solidFill>
                <a:latin typeface="Times New Roman"/>
                <a:ea typeface="+mn-ea"/>
              </a:rPr>
              <a:t>8</a:t>
            </a:fld>
            <a:endParaRPr b="0" lang="nl-NL" sz="14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sldImg"/>
          </p:nvPr>
        </p:nvSpPr>
        <p:spPr>
          <a:xfrm>
            <a:off x="1371600" y="763560"/>
            <a:ext cx="5025600" cy="3769920"/>
          </a:xfrm>
          <a:prstGeom prst="rect">
            <a:avLst/>
          </a:prstGeom>
          <a:ln w="0">
            <a:noFill/>
          </a:ln>
        </p:spPr>
      </p:sp>
      <p:sp>
        <p:nvSpPr>
          <p:cNvPr id="438" name="PlaceHolder 2"/>
          <p:cNvSpPr>
            <a:spLocks noGrp="1"/>
          </p:cNvSpPr>
          <p:nvPr>
            <p:ph type="body"/>
          </p:nvPr>
        </p:nvSpPr>
        <p:spPr>
          <a:xfrm>
            <a:off x="777240" y="4777560"/>
            <a:ext cx="6215040" cy="4523400"/>
          </a:xfrm>
          <a:prstGeom prst="rect">
            <a:avLst/>
          </a:prstGeom>
          <a:noFill/>
          <a:ln w="0">
            <a:noFill/>
          </a:ln>
        </p:spPr>
        <p:txBody>
          <a:bodyPr lIns="0" rIns="0" tIns="0" bIns="0" anchor="t">
            <a:normAutofit/>
          </a:bodyPr>
          <a:p>
            <a:pPr marL="216000" indent="-214200">
              <a:lnSpc>
                <a:spcPct val="100000"/>
              </a:lnSpc>
              <a:buNone/>
              <a:tabLst>
                <a:tab algn="l" pos="0"/>
              </a:tabLst>
            </a:pPr>
            <a:r>
              <a:rPr b="0" lang="en-US" sz="2000" spc="-1" strike="noStrike">
                <a:latin typeface="Arial"/>
              </a:rPr>
              <a:t>Deur met enkel glas.</a:t>
            </a:r>
            <a:endParaRPr b="0" lang="nl-NL" sz="2000" spc="-1" strike="noStrike">
              <a:latin typeface="Arial"/>
            </a:endParaRPr>
          </a:p>
          <a:p>
            <a:pPr marL="216000" indent="-214200">
              <a:lnSpc>
                <a:spcPct val="100000"/>
              </a:lnSpc>
              <a:buNone/>
              <a:tabLst>
                <a:tab algn="l" pos="0"/>
              </a:tabLst>
            </a:pPr>
            <a:r>
              <a:rPr b="0" lang="en-US" sz="2000" spc="-1" strike="noStrike">
                <a:latin typeface="Arial"/>
              </a:rPr>
              <a:t>Test of kunststof kanaalplaten deze deur beter konden isoleren zonder minder licht door te laten.</a:t>
            </a:r>
            <a:endParaRPr b="0" lang="nl-NL" sz="2000" spc="-1" strike="noStrike">
              <a:latin typeface="Arial"/>
            </a:endParaRPr>
          </a:p>
          <a:p>
            <a:pPr marL="216000" indent="-214200">
              <a:lnSpc>
                <a:spcPct val="100000"/>
              </a:lnSpc>
              <a:buNone/>
              <a:tabLst>
                <a:tab algn="l" pos="0"/>
              </a:tabLst>
            </a:pPr>
            <a:r>
              <a:rPr b="0" lang="en-US" sz="2000" spc="-1" strike="noStrike">
                <a:latin typeface="Arial"/>
              </a:rPr>
              <a:t>Zowel de ruit als de kanaalplaat spiegelen enigzins,</a:t>
            </a:r>
            <a:endParaRPr b="0" lang="nl-NL" sz="2000" spc="-1" strike="noStrike">
              <a:latin typeface="Arial"/>
            </a:endParaRPr>
          </a:p>
          <a:p>
            <a:pPr marL="216000" indent="-214200">
              <a:lnSpc>
                <a:spcPct val="100000"/>
              </a:lnSpc>
              <a:buNone/>
              <a:tabLst>
                <a:tab algn="l" pos="0"/>
              </a:tabLst>
            </a:pPr>
            <a:r>
              <a:rPr b="0" lang="en-US" sz="2000" spc="-1" strike="noStrike">
                <a:latin typeface="Arial"/>
              </a:rPr>
              <a:t>Maar je ziet de tape op beide laten zien dat je hier geen last van reflecties hebt.</a:t>
            </a:r>
            <a:endParaRPr b="0" lang="nl-NL" sz="2000" spc="-1" strike="noStrike">
              <a:latin typeface="Arial"/>
            </a:endParaRPr>
          </a:p>
          <a:p>
            <a:pPr marL="216000" indent="-214200">
              <a:lnSpc>
                <a:spcPct val="100000"/>
              </a:lnSpc>
              <a:buNone/>
              <a:tabLst>
                <a:tab algn="l" pos="0"/>
              </a:tabLst>
            </a:pPr>
            <a:r>
              <a:rPr b="0" lang="en-US" sz="2000" spc="-1" strike="noStrike">
                <a:latin typeface="Arial"/>
              </a:rPr>
              <a:t>En je ziet dat de kanaalplaat goed isoleert.</a:t>
            </a:r>
            <a:endParaRPr b="0" lang="nl-NL" sz="2000" spc="-1" strike="noStrike">
              <a:latin typeface="Arial"/>
            </a:endParaRPr>
          </a:p>
          <a:p>
            <a:pPr marL="216000" indent="-214200">
              <a:lnSpc>
                <a:spcPct val="100000"/>
              </a:lnSpc>
              <a:buNone/>
              <a:tabLst>
                <a:tab algn="l" pos="0"/>
              </a:tabLst>
            </a:pPr>
            <a:endParaRPr b="0" lang="nl-NL" sz="2000" spc="-1" strike="noStrike">
              <a:latin typeface="Arial"/>
            </a:endParaRPr>
          </a:p>
          <a:p>
            <a:pPr marL="216000" indent="-214200">
              <a:lnSpc>
                <a:spcPct val="100000"/>
              </a:lnSpc>
              <a:buNone/>
              <a:tabLst>
                <a:tab algn="l" pos="0"/>
              </a:tabLst>
            </a:pPr>
            <a:r>
              <a:rPr b="0" lang="en-US" sz="2000" spc="-1" strike="noStrike">
                <a:latin typeface="Arial"/>
              </a:rPr>
              <a:t>Ik heb het nog nooit nodig gehad,</a:t>
            </a:r>
            <a:endParaRPr b="0" lang="nl-NL" sz="2000" spc="-1" strike="noStrike">
              <a:latin typeface="Arial"/>
            </a:endParaRPr>
          </a:p>
          <a:p>
            <a:pPr marL="216000" indent="-214200">
              <a:lnSpc>
                <a:spcPct val="100000"/>
              </a:lnSpc>
              <a:buNone/>
              <a:tabLst>
                <a:tab algn="l" pos="0"/>
              </a:tabLst>
            </a:pPr>
            <a:r>
              <a:rPr b="0" lang="en-US" sz="2000" spc="-1" strike="noStrike">
                <a:latin typeface="Arial"/>
              </a:rPr>
              <a:t>Iets schuin op een reflector staan doet wonderen.</a:t>
            </a:r>
            <a:endParaRPr b="0" lang="nl-NL" sz="2000" spc="-1" strike="noStrike">
              <a:latin typeface="Arial"/>
            </a:endParaRPr>
          </a:p>
        </p:txBody>
      </p:sp>
      <p:sp>
        <p:nvSpPr>
          <p:cNvPr id="439" name="CustomShape 3"/>
          <p:cNvSpPr/>
          <p:nvPr/>
        </p:nvSpPr>
        <p:spPr>
          <a:xfrm>
            <a:off x="4399200" y="9555480"/>
            <a:ext cx="3370320" cy="500040"/>
          </a:xfrm>
          <a:prstGeom prst="rect">
            <a:avLst/>
          </a:prstGeom>
          <a:noFill/>
          <a:ln w="0">
            <a:noFill/>
          </a:ln>
        </p:spPr>
        <p:style>
          <a:lnRef idx="0"/>
          <a:fillRef idx="0"/>
          <a:effectRef idx="0"/>
          <a:fontRef idx="minor"/>
        </p:style>
        <p:txBody>
          <a:bodyPr lIns="0" rIns="0" tIns="0" bIns="0" anchor="b">
            <a:noAutofit/>
          </a:bodyPr>
          <a:p>
            <a:pPr algn="r">
              <a:lnSpc>
                <a:spcPct val="100000"/>
              </a:lnSpc>
              <a:buNone/>
            </a:pPr>
            <a:fld id="{07E7C26D-6550-4DD9-BDC0-B20C2E5826C4}" type="slidenum">
              <a:rPr b="0" lang="en-US" sz="1400" spc="-1" strike="noStrike">
                <a:solidFill>
                  <a:srgbClr val="000000"/>
                </a:solidFill>
                <a:latin typeface="Times New Roman"/>
                <a:ea typeface="+mn-ea"/>
              </a:rPr>
              <a:t>9</a:t>
            </a:fld>
            <a:endParaRPr b="0" lang="nl-NL"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25" name="PlaceHolder 2"/>
          <p:cNvSpPr>
            <a:spLocks noGrp="1"/>
          </p:cNvSpPr>
          <p:nvPr>
            <p:ph/>
          </p:nvPr>
        </p:nvSpPr>
        <p:spPr>
          <a:xfrm>
            <a:off x="504000" y="1768680"/>
            <a:ext cx="907200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26" name="PlaceHolder 3"/>
          <p:cNvSpPr>
            <a:spLocks noGrp="1"/>
          </p:cNvSpPr>
          <p:nvPr>
            <p:ph/>
          </p:nvPr>
        </p:nvSpPr>
        <p:spPr>
          <a:xfrm>
            <a:off x="504000" y="4058640"/>
            <a:ext cx="907200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28"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29"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30"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31" name="PlaceHolder 5"/>
          <p:cNvSpPr>
            <a:spLocks noGrp="1"/>
          </p:cNvSpPr>
          <p:nvPr>
            <p:ph/>
          </p:nvPr>
        </p:nvSpPr>
        <p:spPr>
          <a:xfrm>
            <a:off x="515268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33" name="PlaceHolder 2"/>
          <p:cNvSpPr>
            <a:spLocks noGrp="1"/>
          </p:cNvSpPr>
          <p:nvPr>
            <p:ph/>
          </p:nvPr>
        </p:nvSpPr>
        <p:spPr>
          <a:xfrm>
            <a:off x="504000" y="176868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34" name="PlaceHolder 3"/>
          <p:cNvSpPr>
            <a:spLocks noGrp="1"/>
          </p:cNvSpPr>
          <p:nvPr>
            <p:ph/>
          </p:nvPr>
        </p:nvSpPr>
        <p:spPr>
          <a:xfrm>
            <a:off x="3571560" y="176868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35" name="PlaceHolder 4"/>
          <p:cNvSpPr>
            <a:spLocks noGrp="1"/>
          </p:cNvSpPr>
          <p:nvPr>
            <p:ph/>
          </p:nvPr>
        </p:nvSpPr>
        <p:spPr>
          <a:xfrm>
            <a:off x="6639120" y="176868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36" name="PlaceHolder 5"/>
          <p:cNvSpPr>
            <a:spLocks noGrp="1"/>
          </p:cNvSpPr>
          <p:nvPr>
            <p:ph/>
          </p:nvPr>
        </p:nvSpPr>
        <p:spPr>
          <a:xfrm>
            <a:off x="504000" y="405864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37" name="PlaceHolder 6"/>
          <p:cNvSpPr>
            <a:spLocks noGrp="1"/>
          </p:cNvSpPr>
          <p:nvPr>
            <p:ph/>
          </p:nvPr>
        </p:nvSpPr>
        <p:spPr>
          <a:xfrm>
            <a:off x="3571560" y="405864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38" name="PlaceHolder 7"/>
          <p:cNvSpPr>
            <a:spLocks noGrp="1"/>
          </p:cNvSpPr>
          <p:nvPr>
            <p:ph/>
          </p:nvPr>
        </p:nvSpPr>
        <p:spPr>
          <a:xfrm>
            <a:off x="6639120" y="405864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43" name="PlaceHolder 2"/>
          <p:cNvSpPr>
            <a:spLocks noGrp="1"/>
          </p:cNvSpPr>
          <p:nvPr>
            <p:ph type="subTitle"/>
          </p:nvPr>
        </p:nvSpPr>
        <p:spPr>
          <a:xfrm>
            <a:off x="504000" y="1768680"/>
            <a:ext cx="9072000" cy="4384080"/>
          </a:xfrm>
          <a:prstGeom prst="rect">
            <a:avLst/>
          </a:prstGeom>
          <a:noFill/>
          <a:ln w="0">
            <a:noFill/>
          </a:ln>
        </p:spPr>
        <p:txBody>
          <a:bodyPr lIns="0" rIns="0" tIns="0" bIns="0" anchor="ctr">
            <a:noAutofit/>
          </a:bodyPr>
          <a:p>
            <a:pPr algn="ctr">
              <a:buNone/>
            </a:pPr>
            <a:endParaRPr b="0" lang="nl-NL"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45" name="PlaceHolder 2"/>
          <p:cNvSpPr>
            <a:spLocks noGrp="1"/>
          </p:cNvSpPr>
          <p:nvPr>
            <p:ph/>
          </p:nvPr>
        </p:nvSpPr>
        <p:spPr>
          <a:xfrm>
            <a:off x="504000" y="1768680"/>
            <a:ext cx="907200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47"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48"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504000" y="301320"/>
            <a:ext cx="9072000" cy="5850360"/>
          </a:xfrm>
          <a:prstGeom prst="rect">
            <a:avLst/>
          </a:prstGeom>
          <a:noFill/>
          <a:ln w="0">
            <a:noFill/>
          </a:ln>
        </p:spPr>
        <p:txBody>
          <a:bodyPr lIns="0" rIns="0" tIns="0" bIns="0" anchor="ctr">
            <a:noAutofit/>
          </a:bodyPr>
          <a:p>
            <a:pPr algn="ctr">
              <a:buNone/>
            </a:pPr>
            <a:endParaRPr b="0" lang="nl-NL"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52"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53"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54"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4" name="PlaceHolder 2"/>
          <p:cNvSpPr>
            <a:spLocks noGrp="1"/>
          </p:cNvSpPr>
          <p:nvPr>
            <p:ph type="subTitle"/>
          </p:nvPr>
        </p:nvSpPr>
        <p:spPr>
          <a:xfrm>
            <a:off x="504000" y="1768680"/>
            <a:ext cx="9072000" cy="4384080"/>
          </a:xfrm>
          <a:prstGeom prst="rect">
            <a:avLst/>
          </a:prstGeom>
          <a:noFill/>
          <a:ln w="0">
            <a:noFill/>
          </a:ln>
        </p:spPr>
        <p:txBody>
          <a:bodyPr lIns="0" rIns="0" tIns="0" bIns="0" anchor="ctr">
            <a:noAutofit/>
          </a:bodyPr>
          <a:p>
            <a:pPr algn="ctr">
              <a:buNone/>
            </a:pPr>
            <a:endParaRPr b="0" lang="nl-NL"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56"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57"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58" name="PlaceHolder 4"/>
          <p:cNvSpPr>
            <a:spLocks noGrp="1"/>
          </p:cNvSpPr>
          <p:nvPr>
            <p:ph/>
          </p:nvPr>
        </p:nvSpPr>
        <p:spPr>
          <a:xfrm>
            <a:off x="515268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60"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61"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62" name="PlaceHolder 4"/>
          <p:cNvSpPr>
            <a:spLocks noGrp="1"/>
          </p:cNvSpPr>
          <p:nvPr>
            <p:ph/>
          </p:nvPr>
        </p:nvSpPr>
        <p:spPr>
          <a:xfrm>
            <a:off x="504000" y="4058640"/>
            <a:ext cx="907200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64" name="PlaceHolder 2"/>
          <p:cNvSpPr>
            <a:spLocks noGrp="1"/>
          </p:cNvSpPr>
          <p:nvPr>
            <p:ph/>
          </p:nvPr>
        </p:nvSpPr>
        <p:spPr>
          <a:xfrm>
            <a:off x="504000" y="1768680"/>
            <a:ext cx="907200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65" name="PlaceHolder 3"/>
          <p:cNvSpPr>
            <a:spLocks noGrp="1"/>
          </p:cNvSpPr>
          <p:nvPr>
            <p:ph/>
          </p:nvPr>
        </p:nvSpPr>
        <p:spPr>
          <a:xfrm>
            <a:off x="504000" y="4058640"/>
            <a:ext cx="907200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67"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68"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69"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70" name="PlaceHolder 5"/>
          <p:cNvSpPr>
            <a:spLocks noGrp="1"/>
          </p:cNvSpPr>
          <p:nvPr>
            <p:ph/>
          </p:nvPr>
        </p:nvSpPr>
        <p:spPr>
          <a:xfrm>
            <a:off x="515268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72" name="PlaceHolder 2"/>
          <p:cNvSpPr>
            <a:spLocks noGrp="1"/>
          </p:cNvSpPr>
          <p:nvPr>
            <p:ph/>
          </p:nvPr>
        </p:nvSpPr>
        <p:spPr>
          <a:xfrm>
            <a:off x="504000" y="176868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73" name="PlaceHolder 3"/>
          <p:cNvSpPr>
            <a:spLocks noGrp="1"/>
          </p:cNvSpPr>
          <p:nvPr>
            <p:ph/>
          </p:nvPr>
        </p:nvSpPr>
        <p:spPr>
          <a:xfrm>
            <a:off x="3571560" y="176868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74" name="PlaceHolder 4"/>
          <p:cNvSpPr>
            <a:spLocks noGrp="1"/>
          </p:cNvSpPr>
          <p:nvPr>
            <p:ph/>
          </p:nvPr>
        </p:nvSpPr>
        <p:spPr>
          <a:xfrm>
            <a:off x="6639120" y="176868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75" name="PlaceHolder 5"/>
          <p:cNvSpPr>
            <a:spLocks noGrp="1"/>
          </p:cNvSpPr>
          <p:nvPr>
            <p:ph/>
          </p:nvPr>
        </p:nvSpPr>
        <p:spPr>
          <a:xfrm>
            <a:off x="504000" y="405864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76" name="PlaceHolder 6"/>
          <p:cNvSpPr>
            <a:spLocks noGrp="1"/>
          </p:cNvSpPr>
          <p:nvPr>
            <p:ph/>
          </p:nvPr>
        </p:nvSpPr>
        <p:spPr>
          <a:xfrm>
            <a:off x="3571560" y="405864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77" name="PlaceHolder 7"/>
          <p:cNvSpPr>
            <a:spLocks noGrp="1"/>
          </p:cNvSpPr>
          <p:nvPr>
            <p:ph/>
          </p:nvPr>
        </p:nvSpPr>
        <p:spPr>
          <a:xfrm>
            <a:off x="6639120" y="405864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82" name="PlaceHolder 2"/>
          <p:cNvSpPr>
            <a:spLocks noGrp="1"/>
          </p:cNvSpPr>
          <p:nvPr>
            <p:ph type="subTitle"/>
          </p:nvPr>
        </p:nvSpPr>
        <p:spPr>
          <a:xfrm>
            <a:off x="504000" y="1768680"/>
            <a:ext cx="9072000" cy="4384080"/>
          </a:xfrm>
          <a:prstGeom prst="rect">
            <a:avLst/>
          </a:prstGeom>
          <a:noFill/>
          <a:ln w="0">
            <a:noFill/>
          </a:ln>
        </p:spPr>
        <p:txBody>
          <a:bodyPr lIns="0" rIns="0" tIns="0" bIns="0" anchor="ctr">
            <a:noAutofit/>
          </a:bodyPr>
          <a:p>
            <a:pPr algn="ctr">
              <a:buNone/>
            </a:pPr>
            <a:endParaRPr b="0" lang="nl-NL"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84" name="PlaceHolder 2"/>
          <p:cNvSpPr>
            <a:spLocks noGrp="1"/>
          </p:cNvSpPr>
          <p:nvPr>
            <p:ph/>
          </p:nvPr>
        </p:nvSpPr>
        <p:spPr>
          <a:xfrm>
            <a:off x="504000" y="1768680"/>
            <a:ext cx="907200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86"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87"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6" name="PlaceHolder 2"/>
          <p:cNvSpPr>
            <a:spLocks noGrp="1"/>
          </p:cNvSpPr>
          <p:nvPr>
            <p:ph/>
          </p:nvPr>
        </p:nvSpPr>
        <p:spPr>
          <a:xfrm>
            <a:off x="504000" y="1768680"/>
            <a:ext cx="907200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504000" y="301320"/>
            <a:ext cx="9072000" cy="5850360"/>
          </a:xfrm>
          <a:prstGeom prst="rect">
            <a:avLst/>
          </a:prstGeom>
          <a:noFill/>
          <a:ln w="0">
            <a:noFill/>
          </a:ln>
        </p:spPr>
        <p:txBody>
          <a:bodyPr lIns="0" rIns="0" tIns="0" bIns="0" anchor="ctr">
            <a:noAutofit/>
          </a:bodyPr>
          <a:p>
            <a:pPr algn="ctr">
              <a:buNone/>
            </a:pPr>
            <a:endParaRPr b="0" lang="nl-NL"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91"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92"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93"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95"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96"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97" name="PlaceHolder 4"/>
          <p:cNvSpPr>
            <a:spLocks noGrp="1"/>
          </p:cNvSpPr>
          <p:nvPr>
            <p:ph/>
          </p:nvPr>
        </p:nvSpPr>
        <p:spPr>
          <a:xfrm>
            <a:off x="515268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99"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00"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01" name="PlaceHolder 4"/>
          <p:cNvSpPr>
            <a:spLocks noGrp="1"/>
          </p:cNvSpPr>
          <p:nvPr>
            <p:ph/>
          </p:nvPr>
        </p:nvSpPr>
        <p:spPr>
          <a:xfrm>
            <a:off x="504000" y="4058640"/>
            <a:ext cx="907200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03" name="PlaceHolder 2"/>
          <p:cNvSpPr>
            <a:spLocks noGrp="1"/>
          </p:cNvSpPr>
          <p:nvPr>
            <p:ph/>
          </p:nvPr>
        </p:nvSpPr>
        <p:spPr>
          <a:xfrm>
            <a:off x="504000" y="1768680"/>
            <a:ext cx="907200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04" name="PlaceHolder 3"/>
          <p:cNvSpPr>
            <a:spLocks noGrp="1"/>
          </p:cNvSpPr>
          <p:nvPr>
            <p:ph/>
          </p:nvPr>
        </p:nvSpPr>
        <p:spPr>
          <a:xfrm>
            <a:off x="504000" y="4058640"/>
            <a:ext cx="907200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06"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07"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08"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09" name="PlaceHolder 5"/>
          <p:cNvSpPr>
            <a:spLocks noGrp="1"/>
          </p:cNvSpPr>
          <p:nvPr>
            <p:ph/>
          </p:nvPr>
        </p:nvSpPr>
        <p:spPr>
          <a:xfrm>
            <a:off x="515268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11" name="PlaceHolder 2"/>
          <p:cNvSpPr>
            <a:spLocks noGrp="1"/>
          </p:cNvSpPr>
          <p:nvPr>
            <p:ph/>
          </p:nvPr>
        </p:nvSpPr>
        <p:spPr>
          <a:xfrm>
            <a:off x="504000" y="176868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12" name="PlaceHolder 3"/>
          <p:cNvSpPr>
            <a:spLocks noGrp="1"/>
          </p:cNvSpPr>
          <p:nvPr>
            <p:ph/>
          </p:nvPr>
        </p:nvSpPr>
        <p:spPr>
          <a:xfrm>
            <a:off x="3571560" y="176868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13" name="PlaceHolder 4"/>
          <p:cNvSpPr>
            <a:spLocks noGrp="1"/>
          </p:cNvSpPr>
          <p:nvPr>
            <p:ph/>
          </p:nvPr>
        </p:nvSpPr>
        <p:spPr>
          <a:xfrm>
            <a:off x="6639120" y="176868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14" name="PlaceHolder 5"/>
          <p:cNvSpPr>
            <a:spLocks noGrp="1"/>
          </p:cNvSpPr>
          <p:nvPr>
            <p:ph/>
          </p:nvPr>
        </p:nvSpPr>
        <p:spPr>
          <a:xfrm>
            <a:off x="504000" y="405864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15" name="PlaceHolder 6"/>
          <p:cNvSpPr>
            <a:spLocks noGrp="1"/>
          </p:cNvSpPr>
          <p:nvPr>
            <p:ph/>
          </p:nvPr>
        </p:nvSpPr>
        <p:spPr>
          <a:xfrm>
            <a:off x="3571560" y="405864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16" name="PlaceHolder 7"/>
          <p:cNvSpPr>
            <a:spLocks noGrp="1"/>
          </p:cNvSpPr>
          <p:nvPr>
            <p:ph/>
          </p:nvPr>
        </p:nvSpPr>
        <p:spPr>
          <a:xfrm>
            <a:off x="6639120" y="405864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21" name="PlaceHolder 2"/>
          <p:cNvSpPr>
            <a:spLocks noGrp="1"/>
          </p:cNvSpPr>
          <p:nvPr>
            <p:ph type="subTitle"/>
          </p:nvPr>
        </p:nvSpPr>
        <p:spPr>
          <a:xfrm>
            <a:off x="504000" y="1768680"/>
            <a:ext cx="9072000" cy="4384080"/>
          </a:xfrm>
          <a:prstGeom prst="rect">
            <a:avLst/>
          </a:prstGeom>
          <a:noFill/>
          <a:ln w="0">
            <a:noFill/>
          </a:ln>
        </p:spPr>
        <p:txBody>
          <a:bodyPr lIns="0" rIns="0" tIns="0" bIns="0" anchor="ctr">
            <a:noAutofit/>
          </a:bodyPr>
          <a:p>
            <a:pPr algn="ctr">
              <a:buNone/>
            </a:pPr>
            <a:endParaRPr b="0" lang="nl-NL"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23" name="PlaceHolder 2"/>
          <p:cNvSpPr>
            <a:spLocks noGrp="1"/>
          </p:cNvSpPr>
          <p:nvPr>
            <p:ph/>
          </p:nvPr>
        </p:nvSpPr>
        <p:spPr>
          <a:xfrm>
            <a:off x="504000" y="1768680"/>
            <a:ext cx="907200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8"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9"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25"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26"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504000" y="301320"/>
            <a:ext cx="9072000" cy="5850360"/>
          </a:xfrm>
          <a:prstGeom prst="rect">
            <a:avLst/>
          </a:prstGeom>
          <a:noFill/>
          <a:ln w="0">
            <a:noFill/>
          </a:ln>
        </p:spPr>
        <p:txBody>
          <a:bodyPr lIns="0" rIns="0" tIns="0" bIns="0" anchor="ctr">
            <a:noAutofit/>
          </a:bodyPr>
          <a:p>
            <a:pPr algn="ctr">
              <a:buNone/>
            </a:pPr>
            <a:endParaRPr b="0" lang="nl-NL"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30"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31"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32"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34"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35"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36" name="PlaceHolder 4"/>
          <p:cNvSpPr>
            <a:spLocks noGrp="1"/>
          </p:cNvSpPr>
          <p:nvPr>
            <p:ph/>
          </p:nvPr>
        </p:nvSpPr>
        <p:spPr>
          <a:xfrm>
            <a:off x="515268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38"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39"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40" name="PlaceHolder 4"/>
          <p:cNvSpPr>
            <a:spLocks noGrp="1"/>
          </p:cNvSpPr>
          <p:nvPr>
            <p:ph/>
          </p:nvPr>
        </p:nvSpPr>
        <p:spPr>
          <a:xfrm>
            <a:off x="504000" y="4058640"/>
            <a:ext cx="907200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42" name="PlaceHolder 2"/>
          <p:cNvSpPr>
            <a:spLocks noGrp="1"/>
          </p:cNvSpPr>
          <p:nvPr>
            <p:ph/>
          </p:nvPr>
        </p:nvSpPr>
        <p:spPr>
          <a:xfrm>
            <a:off x="504000" y="1768680"/>
            <a:ext cx="907200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43" name="PlaceHolder 3"/>
          <p:cNvSpPr>
            <a:spLocks noGrp="1"/>
          </p:cNvSpPr>
          <p:nvPr>
            <p:ph/>
          </p:nvPr>
        </p:nvSpPr>
        <p:spPr>
          <a:xfrm>
            <a:off x="504000" y="4058640"/>
            <a:ext cx="907200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45"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46"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47"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48" name="PlaceHolder 5"/>
          <p:cNvSpPr>
            <a:spLocks noGrp="1"/>
          </p:cNvSpPr>
          <p:nvPr>
            <p:ph/>
          </p:nvPr>
        </p:nvSpPr>
        <p:spPr>
          <a:xfrm>
            <a:off x="515268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50" name="PlaceHolder 2"/>
          <p:cNvSpPr>
            <a:spLocks noGrp="1"/>
          </p:cNvSpPr>
          <p:nvPr>
            <p:ph/>
          </p:nvPr>
        </p:nvSpPr>
        <p:spPr>
          <a:xfrm>
            <a:off x="504000" y="176868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51" name="PlaceHolder 3"/>
          <p:cNvSpPr>
            <a:spLocks noGrp="1"/>
          </p:cNvSpPr>
          <p:nvPr>
            <p:ph/>
          </p:nvPr>
        </p:nvSpPr>
        <p:spPr>
          <a:xfrm>
            <a:off x="3571560" y="176868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52" name="PlaceHolder 4"/>
          <p:cNvSpPr>
            <a:spLocks noGrp="1"/>
          </p:cNvSpPr>
          <p:nvPr>
            <p:ph/>
          </p:nvPr>
        </p:nvSpPr>
        <p:spPr>
          <a:xfrm>
            <a:off x="6639120" y="176868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53" name="PlaceHolder 5"/>
          <p:cNvSpPr>
            <a:spLocks noGrp="1"/>
          </p:cNvSpPr>
          <p:nvPr>
            <p:ph/>
          </p:nvPr>
        </p:nvSpPr>
        <p:spPr>
          <a:xfrm>
            <a:off x="504000" y="405864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54" name="PlaceHolder 6"/>
          <p:cNvSpPr>
            <a:spLocks noGrp="1"/>
          </p:cNvSpPr>
          <p:nvPr>
            <p:ph/>
          </p:nvPr>
        </p:nvSpPr>
        <p:spPr>
          <a:xfrm>
            <a:off x="3571560" y="405864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55" name="PlaceHolder 7"/>
          <p:cNvSpPr>
            <a:spLocks noGrp="1"/>
          </p:cNvSpPr>
          <p:nvPr>
            <p:ph/>
          </p:nvPr>
        </p:nvSpPr>
        <p:spPr>
          <a:xfrm>
            <a:off x="6639120" y="405864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60" name="PlaceHolder 2"/>
          <p:cNvSpPr>
            <a:spLocks noGrp="1"/>
          </p:cNvSpPr>
          <p:nvPr>
            <p:ph type="subTitle"/>
          </p:nvPr>
        </p:nvSpPr>
        <p:spPr>
          <a:xfrm>
            <a:off x="504000" y="1768680"/>
            <a:ext cx="9072000" cy="4384080"/>
          </a:xfrm>
          <a:prstGeom prst="rect">
            <a:avLst/>
          </a:prstGeom>
          <a:noFill/>
          <a:ln w="0">
            <a:noFill/>
          </a:ln>
        </p:spPr>
        <p:txBody>
          <a:bodyPr lIns="0" rIns="0" tIns="0" bIns="0" anchor="ctr">
            <a:noAutofit/>
          </a:bodyPr>
          <a:p>
            <a:pPr algn="ctr">
              <a:buNone/>
            </a:pPr>
            <a:endParaRPr b="0" lang="nl-NL"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62" name="PlaceHolder 2"/>
          <p:cNvSpPr>
            <a:spLocks noGrp="1"/>
          </p:cNvSpPr>
          <p:nvPr>
            <p:ph/>
          </p:nvPr>
        </p:nvSpPr>
        <p:spPr>
          <a:xfrm>
            <a:off x="504000" y="1768680"/>
            <a:ext cx="907200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64"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65"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504000" y="301320"/>
            <a:ext cx="9072000" cy="5850360"/>
          </a:xfrm>
          <a:prstGeom prst="rect">
            <a:avLst/>
          </a:prstGeom>
          <a:noFill/>
          <a:ln w="0">
            <a:noFill/>
          </a:ln>
        </p:spPr>
        <p:txBody>
          <a:bodyPr lIns="0" rIns="0" tIns="0" bIns="0" anchor="ctr">
            <a:noAutofit/>
          </a:bodyPr>
          <a:p>
            <a:pPr algn="ctr">
              <a:buNone/>
            </a:pPr>
            <a:endParaRPr b="0" lang="nl-NL"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69"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70"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71"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73"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74"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75" name="PlaceHolder 4"/>
          <p:cNvSpPr>
            <a:spLocks noGrp="1"/>
          </p:cNvSpPr>
          <p:nvPr>
            <p:ph/>
          </p:nvPr>
        </p:nvSpPr>
        <p:spPr>
          <a:xfrm>
            <a:off x="515268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77"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78"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79" name="PlaceHolder 4"/>
          <p:cNvSpPr>
            <a:spLocks noGrp="1"/>
          </p:cNvSpPr>
          <p:nvPr>
            <p:ph/>
          </p:nvPr>
        </p:nvSpPr>
        <p:spPr>
          <a:xfrm>
            <a:off x="504000" y="4058640"/>
            <a:ext cx="907200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81" name="PlaceHolder 2"/>
          <p:cNvSpPr>
            <a:spLocks noGrp="1"/>
          </p:cNvSpPr>
          <p:nvPr>
            <p:ph/>
          </p:nvPr>
        </p:nvSpPr>
        <p:spPr>
          <a:xfrm>
            <a:off x="504000" y="1768680"/>
            <a:ext cx="907200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82" name="PlaceHolder 3"/>
          <p:cNvSpPr>
            <a:spLocks noGrp="1"/>
          </p:cNvSpPr>
          <p:nvPr>
            <p:ph/>
          </p:nvPr>
        </p:nvSpPr>
        <p:spPr>
          <a:xfrm>
            <a:off x="504000" y="4058640"/>
            <a:ext cx="907200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84"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85"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86"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87" name="PlaceHolder 5"/>
          <p:cNvSpPr>
            <a:spLocks noGrp="1"/>
          </p:cNvSpPr>
          <p:nvPr>
            <p:ph/>
          </p:nvPr>
        </p:nvSpPr>
        <p:spPr>
          <a:xfrm>
            <a:off x="515268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301320"/>
            <a:ext cx="9072000" cy="5850360"/>
          </a:xfrm>
          <a:prstGeom prst="rect">
            <a:avLst/>
          </a:prstGeom>
          <a:noFill/>
          <a:ln w="0">
            <a:noFill/>
          </a:ln>
        </p:spPr>
        <p:txBody>
          <a:bodyPr lIns="0" rIns="0" tIns="0" bIns="0" anchor="ctr">
            <a:noAutofit/>
          </a:bodyPr>
          <a:p>
            <a:pPr algn="ctr">
              <a:buNone/>
            </a:pPr>
            <a:endParaRPr b="0" lang="nl-NL"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89" name="PlaceHolder 2"/>
          <p:cNvSpPr>
            <a:spLocks noGrp="1"/>
          </p:cNvSpPr>
          <p:nvPr>
            <p:ph/>
          </p:nvPr>
        </p:nvSpPr>
        <p:spPr>
          <a:xfrm>
            <a:off x="504000" y="176868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90" name="PlaceHolder 3"/>
          <p:cNvSpPr>
            <a:spLocks noGrp="1"/>
          </p:cNvSpPr>
          <p:nvPr>
            <p:ph/>
          </p:nvPr>
        </p:nvSpPr>
        <p:spPr>
          <a:xfrm>
            <a:off x="3571560" y="176868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91" name="PlaceHolder 4"/>
          <p:cNvSpPr>
            <a:spLocks noGrp="1"/>
          </p:cNvSpPr>
          <p:nvPr>
            <p:ph/>
          </p:nvPr>
        </p:nvSpPr>
        <p:spPr>
          <a:xfrm>
            <a:off x="6639120" y="176868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92" name="PlaceHolder 5"/>
          <p:cNvSpPr>
            <a:spLocks noGrp="1"/>
          </p:cNvSpPr>
          <p:nvPr>
            <p:ph/>
          </p:nvPr>
        </p:nvSpPr>
        <p:spPr>
          <a:xfrm>
            <a:off x="504000" y="405864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93" name="PlaceHolder 6"/>
          <p:cNvSpPr>
            <a:spLocks noGrp="1"/>
          </p:cNvSpPr>
          <p:nvPr>
            <p:ph/>
          </p:nvPr>
        </p:nvSpPr>
        <p:spPr>
          <a:xfrm>
            <a:off x="3571560" y="405864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94" name="PlaceHolder 7"/>
          <p:cNvSpPr>
            <a:spLocks noGrp="1"/>
          </p:cNvSpPr>
          <p:nvPr>
            <p:ph/>
          </p:nvPr>
        </p:nvSpPr>
        <p:spPr>
          <a:xfrm>
            <a:off x="6639120" y="405864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8"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99" name="PlaceHolder 2"/>
          <p:cNvSpPr>
            <a:spLocks noGrp="1"/>
          </p:cNvSpPr>
          <p:nvPr>
            <p:ph type="subTitle"/>
          </p:nvPr>
        </p:nvSpPr>
        <p:spPr>
          <a:xfrm>
            <a:off x="504000" y="1768680"/>
            <a:ext cx="9072000" cy="4384080"/>
          </a:xfrm>
          <a:prstGeom prst="rect">
            <a:avLst/>
          </a:prstGeom>
          <a:noFill/>
          <a:ln w="0">
            <a:noFill/>
          </a:ln>
        </p:spPr>
        <p:txBody>
          <a:bodyPr lIns="0" rIns="0" tIns="0" bIns="0" anchor="ctr">
            <a:noAutofit/>
          </a:bodyPr>
          <a:p>
            <a:pPr algn="ctr">
              <a:buNone/>
            </a:pPr>
            <a:endParaRPr b="0" lang="nl-NL"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201" name="PlaceHolder 2"/>
          <p:cNvSpPr>
            <a:spLocks noGrp="1"/>
          </p:cNvSpPr>
          <p:nvPr>
            <p:ph/>
          </p:nvPr>
        </p:nvSpPr>
        <p:spPr>
          <a:xfrm>
            <a:off x="504000" y="1768680"/>
            <a:ext cx="907200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203"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204"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5"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6" name="PlaceHolder 1"/>
          <p:cNvSpPr>
            <a:spLocks noGrp="1"/>
          </p:cNvSpPr>
          <p:nvPr>
            <p:ph type="subTitle"/>
          </p:nvPr>
        </p:nvSpPr>
        <p:spPr>
          <a:xfrm>
            <a:off x="504000" y="301320"/>
            <a:ext cx="9072000" cy="5850360"/>
          </a:xfrm>
          <a:prstGeom prst="rect">
            <a:avLst/>
          </a:prstGeom>
          <a:noFill/>
          <a:ln w="0">
            <a:noFill/>
          </a:ln>
        </p:spPr>
        <p:txBody>
          <a:bodyPr lIns="0" rIns="0" tIns="0" bIns="0" anchor="ctr">
            <a:noAutofit/>
          </a:bodyPr>
          <a:p>
            <a:pPr algn="ctr">
              <a:buNone/>
            </a:pPr>
            <a:endParaRPr b="0" lang="nl-NL"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208"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209"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210"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212"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213"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214" name="PlaceHolder 4"/>
          <p:cNvSpPr>
            <a:spLocks noGrp="1"/>
          </p:cNvSpPr>
          <p:nvPr>
            <p:ph/>
          </p:nvPr>
        </p:nvSpPr>
        <p:spPr>
          <a:xfrm>
            <a:off x="515268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216"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217"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218" name="PlaceHolder 4"/>
          <p:cNvSpPr>
            <a:spLocks noGrp="1"/>
          </p:cNvSpPr>
          <p:nvPr>
            <p:ph/>
          </p:nvPr>
        </p:nvSpPr>
        <p:spPr>
          <a:xfrm>
            <a:off x="504000" y="4058640"/>
            <a:ext cx="907200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3"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4"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5"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220" name="PlaceHolder 2"/>
          <p:cNvSpPr>
            <a:spLocks noGrp="1"/>
          </p:cNvSpPr>
          <p:nvPr>
            <p:ph/>
          </p:nvPr>
        </p:nvSpPr>
        <p:spPr>
          <a:xfrm>
            <a:off x="504000" y="1768680"/>
            <a:ext cx="907200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221" name="PlaceHolder 3"/>
          <p:cNvSpPr>
            <a:spLocks noGrp="1"/>
          </p:cNvSpPr>
          <p:nvPr>
            <p:ph/>
          </p:nvPr>
        </p:nvSpPr>
        <p:spPr>
          <a:xfrm>
            <a:off x="504000" y="4058640"/>
            <a:ext cx="907200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223"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224"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225"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226" name="PlaceHolder 5"/>
          <p:cNvSpPr>
            <a:spLocks noGrp="1"/>
          </p:cNvSpPr>
          <p:nvPr>
            <p:ph/>
          </p:nvPr>
        </p:nvSpPr>
        <p:spPr>
          <a:xfrm>
            <a:off x="515268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228" name="PlaceHolder 2"/>
          <p:cNvSpPr>
            <a:spLocks noGrp="1"/>
          </p:cNvSpPr>
          <p:nvPr>
            <p:ph/>
          </p:nvPr>
        </p:nvSpPr>
        <p:spPr>
          <a:xfrm>
            <a:off x="504000" y="176868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229" name="PlaceHolder 3"/>
          <p:cNvSpPr>
            <a:spLocks noGrp="1"/>
          </p:cNvSpPr>
          <p:nvPr>
            <p:ph/>
          </p:nvPr>
        </p:nvSpPr>
        <p:spPr>
          <a:xfrm>
            <a:off x="3571560" y="176868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230" name="PlaceHolder 4"/>
          <p:cNvSpPr>
            <a:spLocks noGrp="1"/>
          </p:cNvSpPr>
          <p:nvPr>
            <p:ph/>
          </p:nvPr>
        </p:nvSpPr>
        <p:spPr>
          <a:xfrm>
            <a:off x="6639120" y="176868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231" name="PlaceHolder 5"/>
          <p:cNvSpPr>
            <a:spLocks noGrp="1"/>
          </p:cNvSpPr>
          <p:nvPr>
            <p:ph/>
          </p:nvPr>
        </p:nvSpPr>
        <p:spPr>
          <a:xfrm>
            <a:off x="504000" y="405864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232" name="PlaceHolder 6"/>
          <p:cNvSpPr>
            <a:spLocks noGrp="1"/>
          </p:cNvSpPr>
          <p:nvPr>
            <p:ph/>
          </p:nvPr>
        </p:nvSpPr>
        <p:spPr>
          <a:xfrm>
            <a:off x="3571560" y="405864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233" name="PlaceHolder 7"/>
          <p:cNvSpPr>
            <a:spLocks noGrp="1"/>
          </p:cNvSpPr>
          <p:nvPr>
            <p:ph/>
          </p:nvPr>
        </p:nvSpPr>
        <p:spPr>
          <a:xfrm>
            <a:off x="6639120" y="4058640"/>
            <a:ext cx="292104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17"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8"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19" name="PlaceHolder 4"/>
          <p:cNvSpPr>
            <a:spLocks noGrp="1"/>
          </p:cNvSpPr>
          <p:nvPr>
            <p:ph/>
          </p:nvPr>
        </p:nvSpPr>
        <p:spPr>
          <a:xfrm>
            <a:off x="5152680" y="405864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endParaRPr b="0" lang="nl-NL" sz="1800" spc="-1" strike="noStrike">
              <a:solidFill>
                <a:srgbClr val="000000"/>
              </a:solidFill>
              <a:latin typeface="Arial"/>
            </a:endParaRPr>
          </a:p>
        </p:txBody>
      </p:sp>
      <p:sp>
        <p:nvSpPr>
          <p:cNvPr id="21"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22"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
        <p:nvSpPr>
          <p:cNvPr id="23" name="PlaceHolder 4"/>
          <p:cNvSpPr>
            <a:spLocks noGrp="1"/>
          </p:cNvSpPr>
          <p:nvPr>
            <p:ph/>
          </p:nvPr>
        </p:nvSpPr>
        <p:spPr>
          <a:xfrm>
            <a:off x="504000" y="4058640"/>
            <a:ext cx="9072000" cy="2090880"/>
          </a:xfrm>
          <a:prstGeom prst="rect">
            <a:avLst/>
          </a:prstGeom>
          <a:noFill/>
          <a:ln w="0">
            <a:noFill/>
          </a:ln>
        </p:spPr>
        <p:txBody>
          <a:bodyPr lIns="0" rIns="0" tIns="0" bIns="0" anchor="t">
            <a:normAutofit/>
          </a:bodyPr>
          <a:p>
            <a:endParaRPr b="0" lang="nl-NL" sz="1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CustomShape 1"/>
          <p:cNvSpPr/>
          <p:nvPr/>
        </p:nvSpPr>
        <p:spPr>
          <a:xfrm>
            <a:off x="9095400" y="7132320"/>
            <a:ext cx="2562480" cy="423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5AA4117E-568B-44DF-83CC-B780B86B527A}" type="slidenum">
              <a:rPr b="0" lang="en-US" sz="2400" spc="-1" strike="noStrike">
                <a:solidFill>
                  <a:srgbClr val="000000"/>
                </a:solidFill>
                <a:latin typeface="Times New Roman"/>
                <a:ea typeface="DejaVu Sans"/>
              </a:rPr>
              <a:t>&lt;number&gt;</a:t>
            </a:fld>
            <a:r>
              <a:rPr b="0" lang="en-US" sz="2400" spc="-1" strike="noStrike">
                <a:solidFill>
                  <a:srgbClr val="000000"/>
                </a:solidFill>
                <a:latin typeface="Times New Roman"/>
                <a:ea typeface="DejaVu Sans"/>
              </a:rPr>
              <a:t>/</a:t>
            </a:r>
            <a:fld id="{323488B5-6D2A-48FD-BB3D-F929E97A4048}" type="slidecount">
              <a:rPr b="0" lang="en-US" sz="2400" spc="-1" strike="noStrike">
                <a:solidFill>
                  <a:srgbClr val="000000"/>
                </a:solidFill>
                <a:latin typeface="Times New Roman"/>
                <a:ea typeface="DejaVu Sans"/>
              </a:rPr>
              <a:t>45</a:t>
            </a:fld>
            <a:endParaRPr b="0" lang="nl-NL" sz="2400" spc="-1" strike="noStrike">
              <a:latin typeface="Arial"/>
            </a:endParaRPr>
          </a:p>
        </p:txBody>
      </p:sp>
      <p:sp>
        <p:nvSpPr>
          <p:cNvPr id="1"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r>
              <a:rPr b="0" lang="nl-NL" sz="1800" spc="-1" strike="noStrike">
                <a:solidFill>
                  <a:srgbClr val="000000"/>
                </a:solidFill>
                <a:latin typeface="Arial"/>
              </a:rPr>
              <a:t>Click to edit the title text format</a:t>
            </a:r>
            <a:endParaRPr b="0" lang="nl-NL" sz="1800" spc="-1" strike="noStrike">
              <a:solidFill>
                <a:srgbClr val="000000"/>
              </a:solidFill>
              <a:latin typeface="Arial"/>
            </a:endParaRPr>
          </a:p>
        </p:txBody>
      </p:sp>
      <p:sp>
        <p:nvSpPr>
          <p:cNvPr id="2"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nl-NL" sz="1800" spc="-1" strike="noStrike">
                <a:solidFill>
                  <a:srgbClr val="000000"/>
                </a:solidFill>
                <a:latin typeface="Arial"/>
              </a:rPr>
              <a:t>Click to edit the outline text format</a:t>
            </a:r>
            <a:endParaRPr b="0" lang="nl-NL"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nl-NL" sz="1800" spc="-1" strike="noStrike">
                <a:solidFill>
                  <a:srgbClr val="000000"/>
                </a:solidFill>
                <a:latin typeface="Arial"/>
              </a:rPr>
              <a:t>Second Outline Level</a:t>
            </a:r>
            <a:endParaRPr b="0" lang="nl-NL"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nl-NL" sz="1800" spc="-1" strike="noStrike">
                <a:solidFill>
                  <a:srgbClr val="000000"/>
                </a:solidFill>
                <a:latin typeface="Arial"/>
              </a:rPr>
              <a:t>Third Outline Level</a:t>
            </a:r>
            <a:endParaRPr b="0" lang="nl-NL"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nl-NL" sz="1800" spc="-1" strike="noStrike">
                <a:solidFill>
                  <a:srgbClr val="000000"/>
                </a:solidFill>
                <a:latin typeface="Arial"/>
              </a:rPr>
              <a:t>Fourth Outline Level</a:t>
            </a:r>
            <a:endParaRPr b="0" lang="nl-NL"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nl-NL" sz="2000" spc="-1" strike="noStrike">
                <a:solidFill>
                  <a:srgbClr val="000000"/>
                </a:solidFill>
                <a:latin typeface="Arial"/>
              </a:rPr>
              <a:t>Fifth Outline Level</a:t>
            </a:r>
            <a:endParaRPr b="0" lang="nl-NL"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nl-NL" sz="2000" spc="-1" strike="noStrike">
                <a:solidFill>
                  <a:srgbClr val="000000"/>
                </a:solidFill>
                <a:latin typeface="Arial"/>
              </a:rPr>
              <a:t>Sixth Outline Level</a:t>
            </a:r>
            <a:endParaRPr b="0" lang="nl-NL"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nl-NL" sz="2000" spc="-1" strike="noStrike">
                <a:solidFill>
                  <a:srgbClr val="000000"/>
                </a:solidFill>
                <a:latin typeface="Arial"/>
              </a:rPr>
              <a:t>Seventh Outline Level</a:t>
            </a:r>
            <a:endParaRPr b="0" lang="nl-NL"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9" name="CustomShape 1"/>
          <p:cNvSpPr/>
          <p:nvPr/>
        </p:nvSpPr>
        <p:spPr>
          <a:xfrm>
            <a:off x="9095400" y="7132320"/>
            <a:ext cx="2562480" cy="423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76913E88-D1F6-4AFE-99CC-A5051203D466}" type="slidenum">
              <a:rPr b="0" lang="en-US" sz="2400" spc="-1" strike="noStrike">
                <a:solidFill>
                  <a:srgbClr val="000000"/>
                </a:solidFill>
                <a:latin typeface="Times New Roman"/>
                <a:ea typeface="DejaVu Sans"/>
              </a:rPr>
              <a:t>&lt;number&gt;</a:t>
            </a:fld>
            <a:r>
              <a:rPr b="0" lang="en-US" sz="2400" spc="-1" strike="noStrike">
                <a:solidFill>
                  <a:srgbClr val="000000"/>
                </a:solidFill>
                <a:latin typeface="Times New Roman"/>
                <a:ea typeface="DejaVu Sans"/>
              </a:rPr>
              <a:t>/</a:t>
            </a:r>
            <a:fld id="{3DAF1DD4-D5D5-48B0-A41C-370DF8800507}" type="slidecount">
              <a:rPr b="0" lang="en-US" sz="2400" spc="-1" strike="noStrike">
                <a:solidFill>
                  <a:srgbClr val="000000"/>
                </a:solidFill>
                <a:latin typeface="Times New Roman"/>
                <a:ea typeface="DejaVu Sans"/>
              </a:rPr>
              <a:t>45</a:t>
            </a:fld>
            <a:endParaRPr b="0" lang="nl-NL" sz="2400" spc="-1" strike="noStrike">
              <a:latin typeface="Arial"/>
            </a:endParaRPr>
          </a:p>
        </p:txBody>
      </p:sp>
      <p:sp>
        <p:nvSpPr>
          <p:cNvPr id="4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r>
              <a:rPr b="0" lang="nl-NL" sz="1800" spc="-1" strike="noStrike">
                <a:solidFill>
                  <a:srgbClr val="000000"/>
                </a:solidFill>
                <a:latin typeface="Arial"/>
              </a:rPr>
              <a:t>Click to edit the title text format</a:t>
            </a:r>
            <a:endParaRPr b="0" lang="nl-NL" sz="1800" spc="-1" strike="noStrike">
              <a:solidFill>
                <a:srgbClr val="000000"/>
              </a:solidFill>
              <a:latin typeface="Arial"/>
            </a:endParaRPr>
          </a:p>
        </p:txBody>
      </p:sp>
      <p:sp>
        <p:nvSpPr>
          <p:cNvPr id="41"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nl-NL" sz="1800" spc="-1" strike="noStrike">
                <a:solidFill>
                  <a:srgbClr val="000000"/>
                </a:solidFill>
                <a:latin typeface="Arial"/>
              </a:rPr>
              <a:t>Click to edit the outline text format</a:t>
            </a:r>
            <a:endParaRPr b="0" lang="nl-NL"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nl-NL" sz="1800" spc="-1" strike="noStrike">
                <a:solidFill>
                  <a:srgbClr val="000000"/>
                </a:solidFill>
                <a:latin typeface="Arial"/>
              </a:rPr>
              <a:t>Second Outline Level</a:t>
            </a:r>
            <a:endParaRPr b="0" lang="nl-NL"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nl-NL" sz="1800" spc="-1" strike="noStrike">
                <a:solidFill>
                  <a:srgbClr val="000000"/>
                </a:solidFill>
                <a:latin typeface="Arial"/>
              </a:rPr>
              <a:t>Third Outline Level</a:t>
            </a:r>
            <a:endParaRPr b="0" lang="nl-NL"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nl-NL" sz="1800" spc="-1" strike="noStrike">
                <a:solidFill>
                  <a:srgbClr val="000000"/>
                </a:solidFill>
                <a:latin typeface="Arial"/>
              </a:rPr>
              <a:t>Fourth Outline Level</a:t>
            </a:r>
            <a:endParaRPr b="0" lang="nl-NL"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nl-NL" sz="2000" spc="-1" strike="noStrike">
                <a:solidFill>
                  <a:srgbClr val="000000"/>
                </a:solidFill>
                <a:latin typeface="Arial"/>
              </a:rPr>
              <a:t>Fifth Outline Level</a:t>
            </a:r>
            <a:endParaRPr b="0" lang="nl-NL"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nl-NL" sz="2000" spc="-1" strike="noStrike">
                <a:solidFill>
                  <a:srgbClr val="000000"/>
                </a:solidFill>
                <a:latin typeface="Arial"/>
              </a:rPr>
              <a:t>Sixth Outline Level</a:t>
            </a:r>
            <a:endParaRPr b="0" lang="nl-NL"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nl-NL" sz="2000" spc="-1" strike="noStrike">
                <a:solidFill>
                  <a:srgbClr val="000000"/>
                </a:solidFill>
                <a:latin typeface="Arial"/>
              </a:rPr>
              <a:t>Seventh Outline Level</a:t>
            </a:r>
            <a:endParaRPr b="0" lang="nl-NL"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8" name="CustomShape 1"/>
          <p:cNvSpPr/>
          <p:nvPr/>
        </p:nvSpPr>
        <p:spPr>
          <a:xfrm>
            <a:off x="9095400" y="7132320"/>
            <a:ext cx="2562480" cy="423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F068788B-A693-4EC4-B678-0676C9C94EA7}" type="slidenum">
              <a:rPr b="0" lang="en-US" sz="2400" spc="-1" strike="noStrike">
                <a:solidFill>
                  <a:srgbClr val="000000"/>
                </a:solidFill>
                <a:latin typeface="Times New Roman"/>
                <a:ea typeface="DejaVu Sans"/>
              </a:rPr>
              <a:t>&lt;number&gt;</a:t>
            </a:fld>
            <a:r>
              <a:rPr b="0" lang="en-US" sz="2400" spc="-1" strike="noStrike">
                <a:solidFill>
                  <a:srgbClr val="000000"/>
                </a:solidFill>
                <a:latin typeface="Times New Roman"/>
                <a:ea typeface="DejaVu Sans"/>
              </a:rPr>
              <a:t>/</a:t>
            </a:r>
            <a:fld id="{64240BF5-5E7B-4509-BF1B-FB6E7B645653}" type="slidecount">
              <a:rPr b="0" lang="en-US" sz="2400" spc="-1" strike="noStrike">
                <a:solidFill>
                  <a:srgbClr val="000000"/>
                </a:solidFill>
                <a:latin typeface="Times New Roman"/>
                <a:ea typeface="DejaVu Sans"/>
              </a:rPr>
              <a:t>45</a:t>
            </a:fld>
            <a:endParaRPr b="0" lang="nl-NL" sz="2400" spc="-1" strike="noStrike">
              <a:latin typeface="Arial"/>
            </a:endParaRPr>
          </a:p>
        </p:txBody>
      </p:sp>
      <p:sp>
        <p:nvSpPr>
          <p:cNvPr id="7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r>
              <a:rPr b="0" lang="nl-NL" sz="1800" spc="-1" strike="noStrike">
                <a:solidFill>
                  <a:srgbClr val="000000"/>
                </a:solidFill>
                <a:latin typeface="Arial"/>
              </a:rPr>
              <a:t>Click to edit the title text format</a:t>
            </a:r>
            <a:endParaRPr b="0" lang="nl-NL" sz="1800" spc="-1" strike="noStrike">
              <a:solidFill>
                <a:srgbClr val="000000"/>
              </a:solidFill>
              <a:latin typeface="Arial"/>
            </a:endParaRPr>
          </a:p>
        </p:txBody>
      </p:sp>
      <p:sp>
        <p:nvSpPr>
          <p:cNvPr id="80"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nl-NL" sz="1800" spc="-1" strike="noStrike">
                <a:solidFill>
                  <a:srgbClr val="000000"/>
                </a:solidFill>
                <a:latin typeface="Arial"/>
              </a:rPr>
              <a:t>Click to edit the outline text format</a:t>
            </a:r>
            <a:endParaRPr b="0" lang="nl-NL"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nl-NL" sz="1800" spc="-1" strike="noStrike">
                <a:solidFill>
                  <a:srgbClr val="000000"/>
                </a:solidFill>
                <a:latin typeface="Arial"/>
              </a:rPr>
              <a:t>Second Outline Level</a:t>
            </a:r>
            <a:endParaRPr b="0" lang="nl-NL"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nl-NL" sz="1800" spc="-1" strike="noStrike">
                <a:solidFill>
                  <a:srgbClr val="000000"/>
                </a:solidFill>
                <a:latin typeface="Arial"/>
              </a:rPr>
              <a:t>Third Outline Level</a:t>
            </a:r>
            <a:endParaRPr b="0" lang="nl-NL"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nl-NL" sz="1800" spc="-1" strike="noStrike">
                <a:solidFill>
                  <a:srgbClr val="000000"/>
                </a:solidFill>
                <a:latin typeface="Arial"/>
              </a:rPr>
              <a:t>Fourth Outline Level</a:t>
            </a:r>
            <a:endParaRPr b="0" lang="nl-NL"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nl-NL" sz="2000" spc="-1" strike="noStrike">
                <a:solidFill>
                  <a:srgbClr val="000000"/>
                </a:solidFill>
                <a:latin typeface="Arial"/>
              </a:rPr>
              <a:t>Fifth Outline Level</a:t>
            </a:r>
            <a:endParaRPr b="0" lang="nl-NL"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nl-NL" sz="2000" spc="-1" strike="noStrike">
                <a:solidFill>
                  <a:srgbClr val="000000"/>
                </a:solidFill>
                <a:latin typeface="Arial"/>
              </a:rPr>
              <a:t>Sixth Outline Level</a:t>
            </a:r>
            <a:endParaRPr b="0" lang="nl-NL"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nl-NL" sz="2000" spc="-1" strike="noStrike">
                <a:solidFill>
                  <a:srgbClr val="000000"/>
                </a:solidFill>
                <a:latin typeface="Arial"/>
              </a:rPr>
              <a:t>Seventh Outline Level</a:t>
            </a:r>
            <a:endParaRPr b="0" lang="nl-NL"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7" name="CustomShape 1"/>
          <p:cNvSpPr/>
          <p:nvPr/>
        </p:nvSpPr>
        <p:spPr>
          <a:xfrm>
            <a:off x="9095400" y="7132320"/>
            <a:ext cx="2562480" cy="423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883146C0-0148-4D99-BE17-078482634F79}" type="slidenum">
              <a:rPr b="0" lang="en-US" sz="2400" spc="-1" strike="noStrike">
                <a:solidFill>
                  <a:srgbClr val="000000"/>
                </a:solidFill>
                <a:latin typeface="Times New Roman"/>
                <a:ea typeface="DejaVu Sans"/>
              </a:rPr>
              <a:t>&lt;number&gt;</a:t>
            </a:fld>
            <a:r>
              <a:rPr b="0" lang="en-US" sz="2400" spc="-1" strike="noStrike">
                <a:solidFill>
                  <a:srgbClr val="000000"/>
                </a:solidFill>
                <a:latin typeface="Times New Roman"/>
                <a:ea typeface="DejaVu Sans"/>
              </a:rPr>
              <a:t>/</a:t>
            </a:r>
            <a:fld id="{E776EA72-A128-4889-8615-3CEF55DEC065}" type="slidecount">
              <a:rPr b="0" lang="en-US" sz="2400" spc="-1" strike="noStrike">
                <a:solidFill>
                  <a:srgbClr val="000000"/>
                </a:solidFill>
                <a:latin typeface="Times New Roman"/>
                <a:ea typeface="DejaVu Sans"/>
              </a:rPr>
              <a:t>45</a:t>
            </a:fld>
            <a:endParaRPr b="0" lang="nl-NL" sz="2400" spc="-1" strike="noStrike">
              <a:latin typeface="Arial"/>
            </a:endParaRPr>
          </a:p>
        </p:txBody>
      </p:sp>
      <p:sp>
        <p:nvSpPr>
          <p:cNvPr id="118"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r>
              <a:rPr b="0" lang="nl-NL" sz="1800" spc="-1" strike="noStrike">
                <a:solidFill>
                  <a:srgbClr val="000000"/>
                </a:solidFill>
                <a:latin typeface="Arial"/>
              </a:rPr>
              <a:t>Click to edit the title text format</a:t>
            </a:r>
            <a:endParaRPr b="0" lang="nl-NL" sz="1800" spc="-1" strike="noStrike">
              <a:solidFill>
                <a:srgbClr val="000000"/>
              </a:solidFill>
              <a:latin typeface="Arial"/>
            </a:endParaRPr>
          </a:p>
        </p:txBody>
      </p:sp>
      <p:sp>
        <p:nvSpPr>
          <p:cNvPr id="119"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nl-NL" sz="1800" spc="-1" strike="noStrike">
                <a:solidFill>
                  <a:srgbClr val="000000"/>
                </a:solidFill>
                <a:latin typeface="Arial"/>
              </a:rPr>
              <a:t>Click to edit the outline text format</a:t>
            </a:r>
            <a:endParaRPr b="0" lang="nl-NL"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nl-NL" sz="1800" spc="-1" strike="noStrike">
                <a:solidFill>
                  <a:srgbClr val="000000"/>
                </a:solidFill>
                <a:latin typeface="Arial"/>
              </a:rPr>
              <a:t>Second Outline Level</a:t>
            </a:r>
            <a:endParaRPr b="0" lang="nl-NL"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nl-NL" sz="1800" spc="-1" strike="noStrike">
                <a:solidFill>
                  <a:srgbClr val="000000"/>
                </a:solidFill>
                <a:latin typeface="Arial"/>
              </a:rPr>
              <a:t>Third Outline Level</a:t>
            </a:r>
            <a:endParaRPr b="0" lang="nl-NL"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nl-NL" sz="1800" spc="-1" strike="noStrike">
                <a:solidFill>
                  <a:srgbClr val="000000"/>
                </a:solidFill>
                <a:latin typeface="Arial"/>
              </a:rPr>
              <a:t>Fourth Outline Level</a:t>
            </a:r>
            <a:endParaRPr b="0" lang="nl-NL"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nl-NL" sz="2000" spc="-1" strike="noStrike">
                <a:solidFill>
                  <a:srgbClr val="000000"/>
                </a:solidFill>
                <a:latin typeface="Arial"/>
              </a:rPr>
              <a:t>Fifth Outline Level</a:t>
            </a:r>
            <a:endParaRPr b="0" lang="nl-NL"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nl-NL" sz="2000" spc="-1" strike="noStrike">
                <a:solidFill>
                  <a:srgbClr val="000000"/>
                </a:solidFill>
                <a:latin typeface="Arial"/>
              </a:rPr>
              <a:t>Sixth Outline Level</a:t>
            </a:r>
            <a:endParaRPr b="0" lang="nl-NL"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nl-NL" sz="2000" spc="-1" strike="noStrike">
                <a:solidFill>
                  <a:srgbClr val="000000"/>
                </a:solidFill>
                <a:latin typeface="Arial"/>
              </a:rPr>
              <a:t>Seventh Outline Level</a:t>
            </a:r>
            <a:endParaRPr b="0" lang="nl-NL"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56" name="CustomShape 1"/>
          <p:cNvSpPr/>
          <p:nvPr/>
        </p:nvSpPr>
        <p:spPr>
          <a:xfrm>
            <a:off x="9095400" y="7132320"/>
            <a:ext cx="2562480" cy="423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8267D905-406C-4DD3-9A29-7887B637CA10}" type="slidenum">
              <a:rPr b="0" lang="en-US" sz="2400" spc="-1" strike="noStrike">
                <a:solidFill>
                  <a:srgbClr val="000000"/>
                </a:solidFill>
                <a:latin typeface="Times New Roman"/>
                <a:ea typeface="DejaVu Sans"/>
              </a:rPr>
              <a:t>&lt;number&gt;</a:t>
            </a:fld>
            <a:r>
              <a:rPr b="0" lang="en-US" sz="2400" spc="-1" strike="noStrike">
                <a:solidFill>
                  <a:srgbClr val="000000"/>
                </a:solidFill>
                <a:latin typeface="Times New Roman"/>
                <a:ea typeface="DejaVu Sans"/>
              </a:rPr>
              <a:t>/</a:t>
            </a:r>
            <a:fld id="{951DB910-FBC6-42F2-9220-E7EDF9DADAFD}" type="slidecount">
              <a:rPr b="0" lang="en-US" sz="2400" spc="-1" strike="noStrike">
                <a:solidFill>
                  <a:srgbClr val="000000"/>
                </a:solidFill>
                <a:latin typeface="Times New Roman"/>
                <a:ea typeface="DejaVu Sans"/>
              </a:rPr>
              <a:t>45</a:t>
            </a:fld>
            <a:endParaRPr b="0" lang="nl-NL" sz="2400" spc="-1" strike="noStrike">
              <a:latin typeface="Arial"/>
            </a:endParaRPr>
          </a:p>
        </p:txBody>
      </p:sp>
      <p:sp>
        <p:nvSpPr>
          <p:cNvPr id="157"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r>
              <a:rPr b="0" lang="nl-NL" sz="1800" spc="-1" strike="noStrike">
                <a:solidFill>
                  <a:srgbClr val="000000"/>
                </a:solidFill>
                <a:latin typeface="Arial"/>
              </a:rPr>
              <a:t>Click to edit the title text format</a:t>
            </a:r>
            <a:endParaRPr b="0" lang="nl-NL" sz="1800" spc="-1" strike="noStrike">
              <a:solidFill>
                <a:srgbClr val="000000"/>
              </a:solidFill>
              <a:latin typeface="Arial"/>
            </a:endParaRPr>
          </a:p>
        </p:txBody>
      </p:sp>
      <p:sp>
        <p:nvSpPr>
          <p:cNvPr id="158"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nl-NL" sz="1800" spc="-1" strike="noStrike">
                <a:solidFill>
                  <a:srgbClr val="000000"/>
                </a:solidFill>
                <a:latin typeface="Arial"/>
              </a:rPr>
              <a:t>Click to edit the outline text format</a:t>
            </a:r>
            <a:endParaRPr b="0" lang="nl-NL"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nl-NL" sz="1800" spc="-1" strike="noStrike">
                <a:solidFill>
                  <a:srgbClr val="000000"/>
                </a:solidFill>
                <a:latin typeface="Arial"/>
              </a:rPr>
              <a:t>Second Outline Level</a:t>
            </a:r>
            <a:endParaRPr b="0" lang="nl-NL"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nl-NL" sz="1800" spc="-1" strike="noStrike">
                <a:solidFill>
                  <a:srgbClr val="000000"/>
                </a:solidFill>
                <a:latin typeface="Arial"/>
              </a:rPr>
              <a:t>Third Outline Level</a:t>
            </a:r>
            <a:endParaRPr b="0" lang="nl-NL"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nl-NL" sz="1800" spc="-1" strike="noStrike">
                <a:solidFill>
                  <a:srgbClr val="000000"/>
                </a:solidFill>
                <a:latin typeface="Arial"/>
              </a:rPr>
              <a:t>Fourth Outline Level</a:t>
            </a:r>
            <a:endParaRPr b="0" lang="nl-NL"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nl-NL" sz="2000" spc="-1" strike="noStrike">
                <a:solidFill>
                  <a:srgbClr val="000000"/>
                </a:solidFill>
                <a:latin typeface="Arial"/>
              </a:rPr>
              <a:t>Fifth Outline Level</a:t>
            </a:r>
            <a:endParaRPr b="0" lang="nl-NL"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nl-NL" sz="2000" spc="-1" strike="noStrike">
                <a:solidFill>
                  <a:srgbClr val="000000"/>
                </a:solidFill>
                <a:latin typeface="Arial"/>
              </a:rPr>
              <a:t>Sixth Outline Level</a:t>
            </a:r>
            <a:endParaRPr b="0" lang="nl-NL"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nl-NL" sz="2000" spc="-1" strike="noStrike">
                <a:solidFill>
                  <a:srgbClr val="000000"/>
                </a:solidFill>
                <a:latin typeface="Arial"/>
              </a:rPr>
              <a:t>Seventh Outline Level</a:t>
            </a:r>
            <a:endParaRPr b="0" lang="nl-NL"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95" name="CustomShape 1"/>
          <p:cNvSpPr/>
          <p:nvPr/>
        </p:nvSpPr>
        <p:spPr>
          <a:xfrm>
            <a:off x="9095400" y="7132320"/>
            <a:ext cx="2562480" cy="423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28738AA8-409F-48C4-85FD-9FF7C995B9D5}" type="slidenum">
              <a:rPr b="0" lang="en-US" sz="2400" spc="-1" strike="noStrike">
                <a:solidFill>
                  <a:srgbClr val="000000"/>
                </a:solidFill>
                <a:latin typeface="Times New Roman"/>
                <a:ea typeface="DejaVu Sans"/>
              </a:rPr>
              <a:t>&lt;number&gt;</a:t>
            </a:fld>
            <a:r>
              <a:rPr b="0" lang="en-US" sz="2400" spc="-1" strike="noStrike">
                <a:solidFill>
                  <a:srgbClr val="000000"/>
                </a:solidFill>
                <a:latin typeface="Times New Roman"/>
                <a:ea typeface="DejaVu Sans"/>
              </a:rPr>
              <a:t>/</a:t>
            </a:r>
            <a:fld id="{95383B2D-8052-43BA-A7EB-92A576545932}" type="slidecount">
              <a:rPr b="0" lang="en-US" sz="2400" spc="-1" strike="noStrike">
                <a:solidFill>
                  <a:srgbClr val="000000"/>
                </a:solidFill>
                <a:latin typeface="Times New Roman"/>
                <a:ea typeface="DejaVu Sans"/>
              </a:rPr>
              <a:t>45</a:t>
            </a:fld>
            <a:endParaRPr b="0" lang="nl-NL" sz="2400" spc="-1" strike="noStrike">
              <a:latin typeface="Arial"/>
            </a:endParaRPr>
          </a:p>
        </p:txBody>
      </p:sp>
      <p:sp>
        <p:nvSpPr>
          <p:cNvPr id="196"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r>
              <a:rPr b="0" lang="nl-NL" sz="1800" spc="-1" strike="noStrike">
                <a:solidFill>
                  <a:srgbClr val="000000"/>
                </a:solidFill>
                <a:latin typeface="Arial"/>
              </a:rPr>
              <a:t>Click to edit the title text format</a:t>
            </a:r>
            <a:endParaRPr b="0" lang="nl-NL" sz="1800" spc="-1" strike="noStrike">
              <a:solidFill>
                <a:srgbClr val="000000"/>
              </a:solidFill>
              <a:latin typeface="Arial"/>
            </a:endParaRPr>
          </a:p>
        </p:txBody>
      </p:sp>
      <p:sp>
        <p:nvSpPr>
          <p:cNvPr id="197"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nl-NL" sz="1800" spc="-1" strike="noStrike">
                <a:solidFill>
                  <a:srgbClr val="000000"/>
                </a:solidFill>
                <a:latin typeface="Arial"/>
              </a:rPr>
              <a:t>Click to edit the outline text format</a:t>
            </a:r>
            <a:endParaRPr b="0" lang="nl-NL"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nl-NL" sz="1800" spc="-1" strike="noStrike">
                <a:solidFill>
                  <a:srgbClr val="000000"/>
                </a:solidFill>
                <a:latin typeface="Arial"/>
              </a:rPr>
              <a:t>Second Outline Level</a:t>
            </a:r>
            <a:endParaRPr b="0" lang="nl-NL"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nl-NL" sz="1800" spc="-1" strike="noStrike">
                <a:solidFill>
                  <a:srgbClr val="000000"/>
                </a:solidFill>
                <a:latin typeface="Arial"/>
              </a:rPr>
              <a:t>Third Outline Level</a:t>
            </a:r>
            <a:endParaRPr b="0" lang="nl-NL"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nl-NL" sz="1800" spc="-1" strike="noStrike">
                <a:solidFill>
                  <a:srgbClr val="000000"/>
                </a:solidFill>
                <a:latin typeface="Arial"/>
              </a:rPr>
              <a:t>Fourth Outline Level</a:t>
            </a:r>
            <a:endParaRPr b="0" lang="nl-NL"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nl-NL" sz="2000" spc="-1" strike="noStrike">
                <a:solidFill>
                  <a:srgbClr val="000000"/>
                </a:solidFill>
                <a:latin typeface="Arial"/>
              </a:rPr>
              <a:t>Fifth Outline Level</a:t>
            </a:r>
            <a:endParaRPr b="0" lang="nl-NL"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nl-NL" sz="2000" spc="-1" strike="noStrike">
                <a:solidFill>
                  <a:srgbClr val="000000"/>
                </a:solidFill>
                <a:latin typeface="Arial"/>
              </a:rPr>
              <a:t>Sixth Outline Level</a:t>
            </a:r>
            <a:endParaRPr b="0" lang="nl-NL"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nl-NL" sz="2000" spc="-1" strike="noStrike">
                <a:solidFill>
                  <a:srgbClr val="000000"/>
                </a:solidFill>
                <a:latin typeface="Arial"/>
              </a:rPr>
              <a:t>Seventh Outline Level</a:t>
            </a:r>
            <a:endParaRPr b="0" lang="nl-NL"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37.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19.jpeg"/><Relationship Id="rId3" Type="http://schemas.openxmlformats.org/officeDocument/2006/relationships/slideLayout" Target="../slideLayouts/slideLayout25.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1.gif"/><Relationship Id="rId2" Type="http://schemas.openxmlformats.org/officeDocument/2006/relationships/slideLayout" Target="../slideLayouts/slideLayout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2.gif"/><Relationship Id="rId2" Type="http://schemas.openxmlformats.org/officeDocument/2006/relationships/slideLayout" Target="../slideLayouts/slideLayout49.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3.gif"/><Relationship Id="rId2" Type="http://schemas.openxmlformats.org/officeDocument/2006/relationships/image" Target="../media/image24.png"/><Relationship Id="rId3" Type="http://schemas.openxmlformats.org/officeDocument/2006/relationships/slideLayout" Target="../slideLayouts/slideLayout49.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5.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7.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image" Target="../media/image30.jpeg"/><Relationship Id="rId3" Type="http://schemas.openxmlformats.org/officeDocument/2006/relationships/image" Target="../media/image31.jpeg"/><Relationship Id="rId4" Type="http://schemas.openxmlformats.org/officeDocument/2006/relationships/slideLayout" Target="../slideLayouts/slideLayout25.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25.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61.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5.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image" Target="../media/image39.jpeg"/><Relationship Id="rId3" Type="http://schemas.openxmlformats.org/officeDocument/2006/relationships/image" Target="../media/image40.jpeg"/><Relationship Id="rId4" Type="http://schemas.openxmlformats.org/officeDocument/2006/relationships/slideLayout" Target="../slideLayouts/slideLayout25.xml"/><Relationship Id="rId5"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25.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25.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5.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8.gif"/><Relationship Id="rId2" Type="http://schemas.openxmlformats.org/officeDocument/2006/relationships/image" Target="../media/image9.gif"/><Relationship Id="rId3" Type="http://schemas.openxmlformats.org/officeDocument/2006/relationships/slideLayout" Target="../slideLayouts/slideLayout1.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25.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5.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5.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25.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25.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25.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25.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image" Target="../media/image52.jpeg"/><Relationship Id="rId3" Type="http://schemas.openxmlformats.org/officeDocument/2006/relationships/image" Target="../media/image53.jpeg"/><Relationship Id="rId4" Type="http://schemas.openxmlformats.org/officeDocument/2006/relationships/slideLayout" Target="../slideLayouts/slideLayout25.xml"/><Relationship Id="rId5"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5.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25.xml"/><Relationship Id="rId4"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slideLayout" Target="../slideLayouts/slideLayout37.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37.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37.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7.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504000" y="1769040"/>
            <a:ext cx="9067320" cy="4850640"/>
          </a:xfrm>
          <a:prstGeom prst="rect">
            <a:avLst/>
          </a:prstGeom>
          <a:solidFill>
            <a:srgbClr val="ffffff">
              <a:alpha val="50000"/>
            </a:srgbClr>
          </a:solidFill>
          <a:ln w="0">
            <a:noFill/>
          </a:ln>
        </p:spPr>
        <p:style>
          <a:lnRef idx="0"/>
          <a:fillRef idx="0"/>
          <a:effectRef idx="0"/>
          <a:fontRef idx="minor"/>
        </p:style>
        <p:txBody>
          <a:bodyPr lIns="90000" rIns="90000" tIns="45000" bIns="45000" anchor="t">
            <a:noAutofit/>
          </a:bodyPr>
          <a:p>
            <a:pPr algn="ctr">
              <a:lnSpc>
                <a:spcPct val="100000"/>
              </a:lnSpc>
              <a:buNone/>
            </a:pPr>
            <a:r>
              <a:rPr b="0" lang="en-US" sz="1800" spc="-1" strike="noStrike">
                <a:solidFill>
                  <a:srgbClr val="000000"/>
                </a:solidFill>
                <a:latin typeface="Arial"/>
                <a:ea typeface="DejaVu Sans"/>
              </a:rPr>
              <a:t>qq</a:t>
            </a:r>
            <a:endParaRPr b="0" lang="nl-NL" sz="1800" spc="-1" strike="noStrike">
              <a:latin typeface="Arial"/>
            </a:endParaRPr>
          </a:p>
        </p:txBody>
      </p:sp>
      <p:pic>
        <p:nvPicPr>
          <p:cNvPr id="241" name="Picture 2" descr=""/>
          <p:cNvPicPr/>
          <p:nvPr/>
        </p:nvPicPr>
        <p:blipFill>
          <a:blip r:embed="rId1"/>
          <a:stretch/>
        </p:blipFill>
        <p:spPr>
          <a:xfrm>
            <a:off x="-141120" y="0"/>
            <a:ext cx="10218240" cy="7556760"/>
          </a:xfrm>
          <a:prstGeom prst="rect">
            <a:avLst/>
          </a:prstGeom>
          <a:ln w="9360">
            <a:noFill/>
          </a:ln>
        </p:spPr>
      </p:pic>
      <p:sp>
        <p:nvSpPr>
          <p:cNvPr id="242" name="CustomShape 2"/>
          <p:cNvSpPr/>
          <p:nvPr/>
        </p:nvSpPr>
        <p:spPr>
          <a:xfrm>
            <a:off x="163440" y="808200"/>
            <a:ext cx="4532760" cy="884160"/>
          </a:xfrm>
          <a:prstGeom prst="rect">
            <a:avLst/>
          </a:prstGeom>
          <a:solidFill>
            <a:schemeClr val="tx1"/>
          </a:solidFill>
          <a:ln w="0">
            <a:noFill/>
          </a:ln>
        </p:spPr>
        <p:style>
          <a:lnRef idx="0"/>
          <a:fillRef idx="0"/>
          <a:effectRef idx="0"/>
          <a:fontRef idx="minor"/>
        </p:style>
        <p:txBody>
          <a:bodyPr lIns="90000" rIns="90000" tIns="45000" bIns="45000" anchor="t">
            <a:noAutofit/>
          </a:bodyPr>
          <a:p>
            <a:pPr>
              <a:lnSpc>
                <a:spcPct val="100000"/>
              </a:lnSpc>
              <a:buNone/>
            </a:pPr>
            <a:r>
              <a:rPr b="0" lang="en-US" sz="4800" spc="-1" strike="noStrike">
                <a:solidFill>
                  <a:srgbClr val="ffffff"/>
                </a:solidFill>
                <a:latin typeface="Arial"/>
                <a:ea typeface="DejaVu Sans"/>
              </a:rPr>
              <a:t>Warmtebeelden</a:t>
            </a:r>
            <a:endParaRPr b="0" lang="nl-NL" sz="4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504000" y="301320"/>
            <a:ext cx="9068400" cy="65700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1" lang="en-US" sz="3200" spc="-1" strike="noStrike">
                <a:solidFill>
                  <a:srgbClr val="000000"/>
                </a:solidFill>
                <a:latin typeface="Arial"/>
                <a:ea typeface="DejaVu Sans"/>
              </a:rPr>
              <a:t>Emissiviteit en Parallax</a:t>
            </a:r>
            <a:endParaRPr b="0" lang="nl-NL" sz="3200" spc="-1" strike="noStrike">
              <a:latin typeface="Arial"/>
            </a:endParaRPr>
          </a:p>
        </p:txBody>
      </p:sp>
      <p:sp>
        <p:nvSpPr>
          <p:cNvPr id="276" name="CustomShape 2"/>
          <p:cNvSpPr/>
          <p:nvPr/>
        </p:nvSpPr>
        <p:spPr>
          <a:xfrm>
            <a:off x="504000" y="1768680"/>
            <a:ext cx="9069480" cy="4381560"/>
          </a:xfrm>
          <a:prstGeom prst="rect">
            <a:avLst/>
          </a:prstGeom>
          <a:noFill/>
          <a:ln w="0">
            <a:noFill/>
          </a:ln>
        </p:spPr>
        <p:style>
          <a:lnRef idx="0"/>
          <a:fillRef idx="0"/>
          <a:effectRef idx="0"/>
          <a:fontRef idx="minor"/>
        </p:style>
      </p:sp>
      <p:pic>
        <p:nvPicPr>
          <p:cNvPr id="277" name="Picture 3" descr=""/>
          <p:cNvPicPr/>
          <p:nvPr/>
        </p:nvPicPr>
        <p:blipFill>
          <a:blip r:embed="rId1"/>
          <a:stretch/>
        </p:blipFill>
        <p:spPr>
          <a:xfrm>
            <a:off x="87480" y="960480"/>
            <a:ext cx="5027040" cy="6170040"/>
          </a:xfrm>
          <a:prstGeom prst="rect">
            <a:avLst/>
          </a:prstGeom>
          <a:ln w="9360">
            <a:noFill/>
          </a:ln>
        </p:spPr>
      </p:pic>
      <p:pic>
        <p:nvPicPr>
          <p:cNvPr id="278" name="Picture 3" descr=""/>
          <p:cNvPicPr/>
          <p:nvPr/>
        </p:nvPicPr>
        <p:blipFill>
          <a:blip r:embed="rId2"/>
          <a:stretch/>
        </p:blipFill>
        <p:spPr>
          <a:xfrm>
            <a:off x="5192640" y="960480"/>
            <a:ext cx="4798440" cy="6170040"/>
          </a:xfrm>
          <a:prstGeom prst="rect">
            <a:avLst/>
          </a:prstGeom>
          <a:ln w="936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504000" y="301320"/>
            <a:ext cx="9068400" cy="125820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1" lang="en-US" sz="3200" spc="-1" strike="noStrike">
                <a:solidFill>
                  <a:srgbClr val="000000"/>
                </a:solidFill>
                <a:latin typeface="Arial"/>
                <a:ea typeface="DejaVu Sans"/>
              </a:rPr>
              <a:t>Pas op voor de hemel</a:t>
            </a:r>
            <a:endParaRPr b="0" lang="nl-NL" sz="3200" spc="-1" strike="noStrike">
              <a:latin typeface="Arial"/>
            </a:endParaRPr>
          </a:p>
        </p:txBody>
      </p:sp>
      <p:pic>
        <p:nvPicPr>
          <p:cNvPr id="280" name="Picture 10" descr="FLIR1838.jpg"/>
          <p:cNvPicPr/>
          <p:nvPr/>
        </p:nvPicPr>
        <p:blipFill>
          <a:blip r:embed="rId1"/>
          <a:stretch/>
        </p:blipFill>
        <p:spPr>
          <a:xfrm rot="5400000">
            <a:off x="4888080" y="2405880"/>
            <a:ext cx="5483880" cy="4112280"/>
          </a:xfrm>
          <a:prstGeom prst="rect">
            <a:avLst/>
          </a:prstGeom>
          <a:ln w="0">
            <a:noFill/>
          </a:ln>
        </p:spPr>
      </p:pic>
      <p:pic>
        <p:nvPicPr>
          <p:cNvPr id="281" name="Picture 4" descr="FLIR2175.jpg"/>
          <p:cNvPicPr/>
          <p:nvPr/>
        </p:nvPicPr>
        <p:blipFill>
          <a:blip r:embed="rId2"/>
          <a:stretch/>
        </p:blipFill>
        <p:spPr>
          <a:xfrm rot="5400000">
            <a:off x="-405360" y="2062800"/>
            <a:ext cx="5788800" cy="43408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504000" y="164160"/>
            <a:ext cx="9068400" cy="65664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1" lang="en-US" sz="3200" spc="-1" strike="noStrike">
                <a:solidFill>
                  <a:srgbClr val="000000"/>
                </a:solidFill>
                <a:latin typeface="Arial"/>
                <a:ea typeface="DejaVu Sans"/>
              </a:rPr>
              <a:t>Het dak zegt ……????</a:t>
            </a:r>
            <a:endParaRPr b="0" lang="nl-NL" sz="3200" spc="-1" strike="noStrike">
              <a:latin typeface="Arial"/>
            </a:endParaRPr>
          </a:p>
        </p:txBody>
      </p:sp>
      <p:sp>
        <p:nvSpPr>
          <p:cNvPr id="283" name="CustomShape 2"/>
          <p:cNvSpPr/>
          <p:nvPr/>
        </p:nvSpPr>
        <p:spPr>
          <a:xfrm>
            <a:off x="504000" y="1768680"/>
            <a:ext cx="9069480" cy="4381560"/>
          </a:xfrm>
          <a:prstGeom prst="rect">
            <a:avLst/>
          </a:prstGeom>
          <a:noFill/>
          <a:ln w="0">
            <a:noFill/>
          </a:ln>
        </p:spPr>
        <p:style>
          <a:lnRef idx="0"/>
          <a:fillRef idx="0"/>
          <a:effectRef idx="0"/>
          <a:fontRef idx="minor"/>
        </p:style>
      </p:sp>
      <p:pic>
        <p:nvPicPr>
          <p:cNvPr id="284" name="Picture 2" descr=""/>
          <p:cNvPicPr/>
          <p:nvPr/>
        </p:nvPicPr>
        <p:blipFill>
          <a:blip r:embed="rId1"/>
          <a:stretch/>
        </p:blipFill>
        <p:spPr>
          <a:xfrm>
            <a:off x="299880" y="765000"/>
            <a:ext cx="9598680" cy="7393320"/>
          </a:xfrm>
          <a:prstGeom prst="rect">
            <a:avLst/>
          </a:prstGeom>
          <a:ln w="936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504000" y="1769040"/>
            <a:ext cx="9067320" cy="4850640"/>
          </a:xfrm>
          <a:prstGeom prst="rect">
            <a:avLst/>
          </a:prstGeom>
          <a:solidFill>
            <a:srgbClr val="ffffff">
              <a:alpha val="50000"/>
            </a:srgbClr>
          </a:solidFill>
          <a:ln w="0">
            <a:noFill/>
          </a:ln>
        </p:spPr>
        <p:style>
          <a:lnRef idx="0"/>
          <a:fillRef idx="0"/>
          <a:effectRef idx="0"/>
          <a:fontRef idx="minor"/>
        </p:style>
      </p:sp>
      <p:sp>
        <p:nvSpPr>
          <p:cNvPr id="286" name="CustomShape 2"/>
          <p:cNvSpPr/>
          <p:nvPr/>
        </p:nvSpPr>
        <p:spPr>
          <a:xfrm>
            <a:off x="504000" y="301320"/>
            <a:ext cx="9067320" cy="1257840"/>
          </a:xfrm>
          <a:prstGeom prst="rect">
            <a:avLst/>
          </a:prstGeom>
          <a:solidFill>
            <a:srgbClr val="ffffff">
              <a:alpha val="50000"/>
            </a:srgbClr>
          </a:solidFill>
          <a:ln w="0">
            <a:noFill/>
          </a:ln>
        </p:spPr>
        <p:style>
          <a:lnRef idx="0"/>
          <a:fillRef idx="0"/>
          <a:effectRef idx="0"/>
          <a:fontRef idx="minor"/>
        </p:style>
        <p:txBody>
          <a:bodyPr lIns="90000" rIns="90000" tIns="45000" bIns="45000" anchor="t">
            <a:noAutofit/>
          </a:bodyPr>
          <a:p>
            <a:pPr algn="ctr">
              <a:lnSpc>
                <a:spcPct val="100000"/>
              </a:lnSpc>
              <a:buNone/>
            </a:pPr>
            <a:r>
              <a:rPr b="1" lang="nl-NL" sz="3200" spc="-1" strike="noStrike">
                <a:solidFill>
                  <a:srgbClr val="000000"/>
                </a:solidFill>
                <a:latin typeface="Arial"/>
                <a:ea typeface="DejaVu Sans"/>
              </a:rPr>
              <a:t>Koud en Warm ontmoeten elkaar</a:t>
            </a:r>
            <a:endParaRPr b="0" lang="nl-NL" sz="3200" spc="-1" strike="noStrike">
              <a:latin typeface="Arial"/>
            </a:endParaRPr>
          </a:p>
          <a:p>
            <a:pPr algn="ctr">
              <a:lnSpc>
                <a:spcPct val="100000"/>
              </a:lnSpc>
              <a:buNone/>
            </a:pPr>
            <a:endParaRPr b="0" lang="nl-NL" sz="3200" spc="-1" strike="noStrike">
              <a:latin typeface="Arial"/>
            </a:endParaRPr>
          </a:p>
        </p:txBody>
      </p:sp>
      <p:pic>
        <p:nvPicPr>
          <p:cNvPr id="287" name="Picture 6" descr="https://go.isptutor.org/brm/thermal-energy-heat-temp/thermalenergyNewgifreversed.gif"/>
          <p:cNvPicPr/>
          <p:nvPr/>
        </p:nvPicPr>
        <p:blipFill>
          <a:blip r:embed="rId1"/>
          <a:stretch/>
        </p:blipFill>
        <p:spPr>
          <a:xfrm>
            <a:off x="0" y="426960"/>
            <a:ext cx="10078200" cy="63982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504000" y="301320"/>
            <a:ext cx="9068400" cy="1258200"/>
          </a:xfrm>
          <a:prstGeom prst="rect">
            <a:avLst/>
          </a:prstGeom>
          <a:noFill/>
          <a:ln w="0">
            <a:noFill/>
          </a:ln>
        </p:spPr>
        <p:style>
          <a:lnRef idx="0"/>
          <a:fillRef idx="0"/>
          <a:effectRef idx="0"/>
          <a:fontRef idx="minor"/>
        </p:style>
      </p:sp>
      <p:sp>
        <p:nvSpPr>
          <p:cNvPr id="289" name="CustomShape 2"/>
          <p:cNvSpPr/>
          <p:nvPr/>
        </p:nvSpPr>
        <p:spPr>
          <a:xfrm>
            <a:off x="504000" y="1768680"/>
            <a:ext cx="9068400" cy="4380480"/>
          </a:xfrm>
          <a:prstGeom prst="rect">
            <a:avLst/>
          </a:prstGeom>
          <a:noFill/>
          <a:ln w="0">
            <a:noFill/>
          </a:ln>
        </p:spPr>
        <p:style>
          <a:lnRef idx="0"/>
          <a:fillRef idx="0"/>
          <a:effectRef idx="0"/>
          <a:fontRef idx="minor"/>
        </p:style>
      </p:sp>
      <p:pic>
        <p:nvPicPr>
          <p:cNvPr id="290" name="Picture 2" descr="http://www.refrigerationbasics.com/RB2/3coolani.gif"/>
          <p:cNvPicPr/>
          <p:nvPr/>
        </p:nvPicPr>
        <p:blipFill>
          <a:blip r:embed="rId1"/>
          <a:stretch/>
        </p:blipFill>
        <p:spPr>
          <a:xfrm>
            <a:off x="163440" y="1265400"/>
            <a:ext cx="9724680" cy="2435400"/>
          </a:xfrm>
          <a:prstGeom prst="rect">
            <a:avLst/>
          </a:prstGeom>
          <a:ln w="0">
            <a:noFill/>
          </a:ln>
        </p:spPr>
      </p:pic>
      <p:sp>
        <p:nvSpPr>
          <p:cNvPr id="291" name="CustomShape 3"/>
          <p:cNvSpPr/>
          <p:nvPr/>
        </p:nvSpPr>
        <p:spPr>
          <a:xfrm>
            <a:off x="773280" y="351000"/>
            <a:ext cx="807480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200" spc="-1" strike="noStrike">
                <a:solidFill>
                  <a:srgbClr val="000000"/>
                </a:solidFill>
                <a:latin typeface="Arial"/>
                <a:ea typeface="DejaVu Sans"/>
              </a:rPr>
              <a:t>Hoe wordt warmte overgedragen ? (1/2)</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504000" y="301320"/>
            <a:ext cx="9068400" cy="1258200"/>
          </a:xfrm>
          <a:prstGeom prst="rect">
            <a:avLst/>
          </a:prstGeom>
          <a:noFill/>
          <a:ln w="0">
            <a:noFill/>
          </a:ln>
        </p:spPr>
        <p:style>
          <a:lnRef idx="0"/>
          <a:fillRef idx="0"/>
          <a:effectRef idx="0"/>
          <a:fontRef idx="minor"/>
        </p:style>
      </p:sp>
      <p:sp>
        <p:nvSpPr>
          <p:cNvPr id="293" name="CustomShape 2"/>
          <p:cNvSpPr/>
          <p:nvPr/>
        </p:nvSpPr>
        <p:spPr>
          <a:xfrm>
            <a:off x="504000" y="1768680"/>
            <a:ext cx="9068400" cy="4380480"/>
          </a:xfrm>
          <a:prstGeom prst="rect">
            <a:avLst/>
          </a:prstGeom>
          <a:noFill/>
          <a:ln w="0">
            <a:noFill/>
          </a:ln>
        </p:spPr>
        <p:style>
          <a:lnRef idx="0"/>
          <a:fillRef idx="0"/>
          <a:effectRef idx="0"/>
          <a:fontRef idx="minor"/>
        </p:style>
      </p:sp>
      <p:pic>
        <p:nvPicPr>
          <p:cNvPr id="294" name="Picture 2" descr="http://www.refrigerationbasics.com/RB2/3coolani.gif"/>
          <p:cNvPicPr/>
          <p:nvPr/>
        </p:nvPicPr>
        <p:blipFill>
          <a:blip r:embed="rId1"/>
          <a:stretch/>
        </p:blipFill>
        <p:spPr>
          <a:xfrm>
            <a:off x="163440" y="1265400"/>
            <a:ext cx="9724680" cy="2435400"/>
          </a:xfrm>
          <a:prstGeom prst="rect">
            <a:avLst/>
          </a:prstGeom>
          <a:ln w="0">
            <a:noFill/>
          </a:ln>
        </p:spPr>
      </p:pic>
      <p:pic>
        <p:nvPicPr>
          <p:cNvPr id="295" name="Picture 2" descr=""/>
          <p:cNvPicPr/>
          <p:nvPr/>
        </p:nvPicPr>
        <p:blipFill>
          <a:blip r:embed="rId2"/>
          <a:stretch/>
        </p:blipFill>
        <p:spPr>
          <a:xfrm>
            <a:off x="1535040" y="3780000"/>
            <a:ext cx="6283800" cy="3530880"/>
          </a:xfrm>
          <a:prstGeom prst="rect">
            <a:avLst/>
          </a:prstGeom>
          <a:ln w="9360">
            <a:noFill/>
          </a:ln>
        </p:spPr>
      </p:pic>
      <p:sp>
        <p:nvSpPr>
          <p:cNvPr id="296" name="CustomShape 3"/>
          <p:cNvSpPr/>
          <p:nvPr/>
        </p:nvSpPr>
        <p:spPr>
          <a:xfrm>
            <a:off x="773280" y="351000"/>
            <a:ext cx="807480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200" spc="-1" strike="noStrike">
                <a:solidFill>
                  <a:srgbClr val="000000"/>
                </a:solidFill>
                <a:latin typeface="Arial"/>
                <a:ea typeface="DejaVu Sans"/>
              </a:rPr>
              <a:t>Hoe wordt warmte overgedragen ? (2/2)</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504000" y="301320"/>
            <a:ext cx="9068400" cy="1258200"/>
          </a:xfrm>
          <a:prstGeom prst="rect">
            <a:avLst/>
          </a:prstGeom>
          <a:noFill/>
          <a:ln w="0">
            <a:noFill/>
          </a:ln>
        </p:spPr>
        <p:style>
          <a:lnRef idx="0"/>
          <a:fillRef idx="0"/>
          <a:effectRef idx="0"/>
          <a:fontRef idx="minor"/>
        </p:style>
      </p:sp>
      <p:sp>
        <p:nvSpPr>
          <p:cNvPr id="298" name="CustomShape 2"/>
          <p:cNvSpPr/>
          <p:nvPr/>
        </p:nvSpPr>
        <p:spPr>
          <a:xfrm>
            <a:off x="504000" y="1768680"/>
            <a:ext cx="9068760" cy="4380840"/>
          </a:xfrm>
          <a:prstGeom prst="rect">
            <a:avLst/>
          </a:prstGeom>
          <a:noFill/>
          <a:ln w="0">
            <a:noFill/>
          </a:ln>
        </p:spPr>
        <p:style>
          <a:lnRef idx="0"/>
          <a:fillRef idx="0"/>
          <a:effectRef idx="0"/>
          <a:fontRef idx="minor"/>
        </p:style>
      </p:sp>
      <p:pic>
        <p:nvPicPr>
          <p:cNvPr id="299" name="Picture 2" descr=""/>
          <p:cNvPicPr/>
          <p:nvPr/>
        </p:nvPicPr>
        <p:blipFill>
          <a:blip r:embed="rId1"/>
          <a:stretch/>
        </p:blipFill>
        <p:spPr>
          <a:xfrm>
            <a:off x="0" y="1265400"/>
            <a:ext cx="10078560" cy="5865120"/>
          </a:xfrm>
          <a:prstGeom prst="rect">
            <a:avLst/>
          </a:prstGeom>
          <a:ln w="9360">
            <a:noFill/>
          </a:ln>
        </p:spPr>
      </p:pic>
      <p:sp>
        <p:nvSpPr>
          <p:cNvPr id="300" name="CustomShape 3"/>
          <p:cNvSpPr/>
          <p:nvPr/>
        </p:nvSpPr>
        <p:spPr>
          <a:xfrm>
            <a:off x="239760" y="198360"/>
            <a:ext cx="944712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200" spc="-1" strike="noStrike">
                <a:solidFill>
                  <a:srgbClr val="000000"/>
                </a:solidFill>
                <a:latin typeface="Arial"/>
                <a:ea typeface="DejaVu Sans"/>
              </a:rPr>
              <a:t>Kieren tussen draaiende kozijndelen.</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504000" y="301320"/>
            <a:ext cx="9068400" cy="1258200"/>
          </a:xfrm>
          <a:prstGeom prst="rect">
            <a:avLst/>
          </a:prstGeom>
          <a:noFill/>
          <a:ln w="0">
            <a:noFill/>
          </a:ln>
        </p:spPr>
        <p:style>
          <a:lnRef idx="0"/>
          <a:fillRef idx="0"/>
          <a:effectRef idx="0"/>
          <a:fontRef idx="minor"/>
        </p:style>
      </p:sp>
      <p:sp>
        <p:nvSpPr>
          <p:cNvPr id="302" name="CustomShape 2"/>
          <p:cNvSpPr/>
          <p:nvPr/>
        </p:nvSpPr>
        <p:spPr>
          <a:xfrm>
            <a:off x="504000" y="1768680"/>
            <a:ext cx="9068760" cy="4380840"/>
          </a:xfrm>
          <a:prstGeom prst="rect">
            <a:avLst/>
          </a:prstGeom>
          <a:noFill/>
          <a:ln w="0">
            <a:noFill/>
          </a:ln>
        </p:spPr>
        <p:style>
          <a:lnRef idx="0"/>
          <a:fillRef idx="0"/>
          <a:effectRef idx="0"/>
          <a:fontRef idx="minor"/>
        </p:style>
      </p:sp>
      <p:pic>
        <p:nvPicPr>
          <p:cNvPr id="303" name="Picture 2" descr=""/>
          <p:cNvPicPr/>
          <p:nvPr/>
        </p:nvPicPr>
        <p:blipFill>
          <a:blip r:embed="rId1"/>
          <a:stretch/>
        </p:blipFill>
        <p:spPr>
          <a:xfrm rot="5400000">
            <a:off x="1880280" y="-1069920"/>
            <a:ext cx="6322320" cy="10078560"/>
          </a:xfrm>
          <a:prstGeom prst="rect">
            <a:avLst/>
          </a:prstGeom>
          <a:ln w="9360">
            <a:noFill/>
          </a:ln>
        </p:spPr>
      </p:pic>
      <p:sp>
        <p:nvSpPr>
          <p:cNvPr id="304" name="CustomShape 3"/>
          <p:cNvSpPr/>
          <p:nvPr/>
        </p:nvSpPr>
        <p:spPr>
          <a:xfrm>
            <a:off x="239760" y="274680"/>
            <a:ext cx="959904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200" spc="-1" strike="noStrike">
                <a:solidFill>
                  <a:srgbClr val="000000"/>
                </a:solidFill>
                <a:latin typeface="Arial"/>
                <a:ea typeface="DejaVu Sans"/>
              </a:rPr>
              <a:t>Kieren tussen kozijn en muur</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504000" y="301320"/>
            <a:ext cx="9068400" cy="1258200"/>
          </a:xfrm>
          <a:prstGeom prst="rect">
            <a:avLst/>
          </a:prstGeom>
          <a:noFill/>
          <a:ln w="0">
            <a:noFill/>
          </a:ln>
        </p:spPr>
        <p:style>
          <a:lnRef idx="0"/>
          <a:fillRef idx="0"/>
          <a:effectRef idx="0"/>
          <a:fontRef idx="minor"/>
        </p:style>
      </p:sp>
      <p:sp>
        <p:nvSpPr>
          <p:cNvPr id="306" name="CustomShape 2"/>
          <p:cNvSpPr/>
          <p:nvPr/>
        </p:nvSpPr>
        <p:spPr>
          <a:xfrm>
            <a:off x="468360" y="884160"/>
            <a:ext cx="9069480" cy="5037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US" sz="1800" spc="-1" strike="noStrike">
                <a:solidFill>
                  <a:srgbClr val="000000"/>
                </a:solidFill>
                <a:latin typeface="Arial"/>
                <a:ea typeface="DejaVu Sans"/>
              </a:rPr>
              <a:t>Het meten van temperatuur is lastig</a:t>
            </a:r>
            <a:endParaRPr b="0" lang="nl-NL" sz="1800" spc="-1" strike="noStrike">
              <a:latin typeface="Arial"/>
            </a:endParaRPr>
          </a:p>
          <a:p>
            <a:pPr marL="216000" indent="-214560">
              <a:lnSpc>
                <a:spcPct val="100000"/>
              </a:lnSpc>
              <a:buClr>
                <a:srgbClr val="000000"/>
              </a:buClr>
              <a:buFont typeface="Wingdings" charset="2"/>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De nauwkeurigheid van een thermometer is beperkt +/- 0.5 graad Celsius</a:t>
            </a:r>
            <a:endParaRPr b="0" lang="nl-NL" sz="1800" spc="-1" strike="noStrike">
              <a:latin typeface="Arial"/>
            </a:endParaRPr>
          </a:p>
          <a:p>
            <a:pPr marL="216000" indent="-214560">
              <a:lnSpc>
                <a:spcPct val="100000"/>
              </a:lnSpc>
              <a:buClr>
                <a:srgbClr val="000000"/>
              </a:buClr>
              <a:buFont typeface="Wingdings" charset="2"/>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Je weet niet hoe de warmte energie wordt uitgewisseld</a:t>
            </a:r>
            <a:endParaRPr b="0" lang="nl-NL" sz="1800" spc="-1" strike="noStrike">
              <a:latin typeface="Arial"/>
            </a:endParaRPr>
          </a:p>
          <a:p>
            <a:pPr>
              <a:lnSpc>
                <a:spcPct val="100000"/>
              </a:lnSpc>
              <a:buNone/>
            </a:pPr>
            <a:r>
              <a:rPr b="0" lang="en-US" sz="1800" spc="-1" strike="noStrike">
                <a:solidFill>
                  <a:srgbClr val="000000"/>
                </a:solidFill>
                <a:latin typeface="Arial"/>
                <a:ea typeface="DejaVu Sans"/>
              </a:rPr>
              <a:t> </a:t>
            </a:r>
            <a:endParaRPr b="0" lang="nl-NL" sz="1800" spc="-1" strike="noStrike">
              <a:latin typeface="Arial"/>
            </a:endParaRPr>
          </a:p>
          <a:p>
            <a:pPr>
              <a:lnSpc>
                <a:spcPct val="100000"/>
              </a:lnSpc>
              <a:buNone/>
            </a:pPr>
            <a:endParaRPr b="0" lang="nl-NL" sz="1800" spc="-1" strike="noStrike">
              <a:latin typeface="Arial"/>
            </a:endParaRPr>
          </a:p>
        </p:txBody>
      </p:sp>
      <p:sp>
        <p:nvSpPr>
          <p:cNvPr id="307" name="CustomShape 3"/>
          <p:cNvSpPr/>
          <p:nvPr/>
        </p:nvSpPr>
        <p:spPr>
          <a:xfrm>
            <a:off x="468360" y="122400"/>
            <a:ext cx="876096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200" spc="-1" strike="noStrike">
                <a:solidFill>
                  <a:srgbClr val="000000"/>
                </a:solidFill>
                <a:latin typeface="Arial"/>
                <a:ea typeface="DejaVu Sans"/>
              </a:rPr>
              <a:t>Temperatuur-1  &lt;&gt;  Temperatuur-1  (1/2)</a:t>
            </a:r>
            <a:endParaRPr b="0" lang="nl-NL" sz="3200" spc="-1" strike="noStrike">
              <a:latin typeface="Arial"/>
            </a:endParaRPr>
          </a:p>
        </p:txBody>
      </p:sp>
      <p:pic>
        <p:nvPicPr>
          <p:cNvPr id="308" name="Picture 5" descr="temperatuuur_in_huis.PNG"/>
          <p:cNvPicPr/>
          <p:nvPr/>
        </p:nvPicPr>
        <p:blipFill>
          <a:blip r:embed="rId1"/>
          <a:stretch/>
        </p:blipFill>
        <p:spPr>
          <a:xfrm>
            <a:off x="0" y="2027160"/>
            <a:ext cx="10127520" cy="46461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392040" y="1036800"/>
            <a:ext cx="9370440" cy="4381560"/>
          </a:xfrm>
          <a:prstGeom prst="rect">
            <a:avLst/>
          </a:prstGeom>
          <a:noFill/>
          <a:ln w="0">
            <a:noFill/>
          </a:ln>
        </p:spPr>
        <p:style>
          <a:lnRef idx="0"/>
          <a:fillRef idx="0"/>
          <a:effectRef idx="0"/>
          <a:fontRef idx="minor"/>
        </p:style>
        <p:txBody>
          <a:bodyPr lIns="0" rIns="0" tIns="0" bIns="0" anchor="t">
            <a:noAutofit/>
          </a:bodyPr>
          <a:p>
            <a:pPr algn="just">
              <a:lnSpc>
                <a:spcPct val="100000"/>
              </a:lnSpc>
              <a:buNone/>
            </a:pPr>
            <a:endParaRPr b="0" lang="nl-NL" sz="1800" spc="-1" strike="noStrike">
              <a:latin typeface="Arial"/>
            </a:endParaRPr>
          </a:p>
          <a:p>
            <a:pPr>
              <a:lnSpc>
                <a:spcPct val="100000"/>
              </a:lnSpc>
              <a:buNone/>
            </a:pPr>
            <a:r>
              <a:rPr b="0" lang="nl-NL" sz="1800" spc="-1" strike="noStrike">
                <a:solidFill>
                  <a:srgbClr val="000000"/>
                </a:solidFill>
                <a:latin typeface="Arial"/>
                <a:ea typeface="DejaVu Sans"/>
              </a:rPr>
              <a:t>ONWAAR:  Wij stoken een graad lager dan onze buren.</a:t>
            </a:r>
            <a:endParaRPr b="0" lang="nl-NL" sz="1800" spc="-1" strike="noStrike">
              <a:latin typeface="Arial"/>
            </a:endParaRPr>
          </a:p>
          <a:p>
            <a:pPr>
              <a:lnSpc>
                <a:spcPct val="100000"/>
              </a:lnSpc>
              <a:buNone/>
            </a:pPr>
            <a:r>
              <a:rPr b="0" lang="nl-NL" sz="1800" spc="-1" strike="noStrike">
                <a:solidFill>
                  <a:srgbClr val="000000"/>
                </a:solidFill>
                <a:latin typeface="Arial"/>
                <a:ea typeface="DejaVu Sans"/>
              </a:rPr>
              <a:t>WAAR: wij stoken een halve graad lager dan vorige jaar</a:t>
            </a:r>
            <a:endParaRPr b="0" lang="nl-NL" sz="1800" spc="-1" strike="noStrike">
              <a:latin typeface="Arial"/>
            </a:endParaRPr>
          </a:p>
          <a:p>
            <a:pPr>
              <a:lnSpc>
                <a:spcPct val="100000"/>
              </a:lnSpc>
              <a:buNone/>
            </a:pPr>
            <a:r>
              <a:rPr b="0" lang="nl-NL" sz="1800" spc="-1" strike="noStrike">
                <a:solidFill>
                  <a:srgbClr val="000000"/>
                </a:solidFill>
                <a:latin typeface="Arial"/>
                <a:ea typeface="DejaVu Sans"/>
              </a:rPr>
              <a:t> </a:t>
            </a:r>
            <a:endParaRPr b="0" lang="nl-NL" sz="1800" spc="-1" strike="noStrike">
              <a:latin typeface="Arial"/>
            </a:endParaRPr>
          </a:p>
          <a:p>
            <a:pPr>
              <a:lnSpc>
                <a:spcPct val="100000"/>
              </a:lnSpc>
              <a:buNone/>
            </a:pPr>
            <a:r>
              <a:rPr b="0" lang="nl-NL" sz="1800" spc="-1" strike="noStrike">
                <a:solidFill>
                  <a:srgbClr val="000000"/>
                </a:solidFill>
                <a:latin typeface="Arial"/>
                <a:ea typeface="DejaVu Sans"/>
              </a:rPr>
              <a:t>Tpersoon       = ( Tlucht + Tmuur ) / 2</a:t>
            </a:r>
            <a:endParaRPr b="0" lang="nl-NL" sz="1800" spc="-1" strike="noStrike">
              <a:latin typeface="Arial"/>
            </a:endParaRPr>
          </a:p>
          <a:p>
            <a:pPr>
              <a:lnSpc>
                <a:spcPct val="100000"/>
              </a:lnSpc>
              <a:buNone/>
            </a:pPr>
            <a:r>
              <a:rPr b="0" lang="nl-NL" sz="1800" spc="-1" strike="noStrike">
                <a:solidFill>
                  <a:srgbClr val="000000"/>
                </a:solidFill>
                <a:latin typeface="Arial"/>
                <a:ea typeface="DejaVu Sans"/>
              </a:rPr>
              <a:t>Tthermostaat = ( 2 * Tlucht + Tmuur ) / 3</a:t>
            </a:r>
            <a:endParaRPr b="0" lang="nl-NL" sz="1800" spc="-1" strike="noStrike">
              <a:latin typeface="Arial"/>
            </a:endParaRPr>
          </a:p>
          <a:p>
            <a:pPr>
              <a:lnSpc>
                <a:spcPct val="100000"/>
              </a:lnSpc>
              <a:buNone/>
            </a:pPr>
            <a:endParaRPr b="0" lang="nl-NL" sz="1800" spc="-1" strike="noStrike">
              <a:latin typeface="Arial"/>
            </a:endParaRPr>
          </a:p>
          <a:p>
            <a:pPr>
              <a:lnSpc>
                <a:spcPct val="100000"/>
              </a:lnSpc>
              <a:buNone/>
            </a:pPr>
            <a:r>
              <a:rPr b="0" lang="nl-NL" sz="1800" spc="-1" strike="noStrike">
                <a:solidFill>
                  <a:srgbClr val="000000"/>
                </a:solidFill>
                <a:latin typeface="Arial"/>
                <a:ea typeface="DejaVu Sans"/>
              </a:rPr>
              <a:t>Conclusie: </a:t>
            </a:r>
            <a:endParaRPr b="0" lang="nl-NL" sz="1800" spc="-1" strike="noStrike">
              <a:latin typeface="Arial"/>
            </a:endParaRPr>
          </a:p>
          <a:p>
            <a:pPr>
              <a:lnSpc>
                <a:spcPct val="100000"/>
              </a:lnSpc>
              <a:buNone/>
            </a:pPr>
            <a:r>
              <a:rPr b="0" lang="nl-NL" sz="1800" spc="-1" strike="noStrike">
                <a:solidFill>
                  <a:srgbClr val="000000"/>
                </a:solidFill>
                <a:latin typeface="Arial"/>
                <a:ea typeface="DejaVu Sans"/>
              </a:rPr>
              <a:t>vergelijk alleen temperaturen gemeten met dezelfde thermometer in dezelfde situatie</a:t>
            </a:r>
            <a:endParaRPr b="0" lang="nl-NL" sz="1800" spc="-1" strike="noStrike">
              <a:latin typeface="Arial"/>
            </a:endParaRPr>
          </a:p>
          <a:p>
            <a:pPr>
              <a:lnSpc>
                <a:spcPct val="100000"/>
              </a:lnSpc>
              <a:buNone/>
            </a:pPr>
            <a:endParaRPr b="0" lang="nl-NL" sz="1800" spc="-1" strike="noStrike">
              <a:latin typeface="Arial"/>
            </a:endParaRPr>
          </a:p>
          <a:p>
            <a:pPr>
              <a:lnSpc>
                <a:spcPct val="100000"/>
              </a:lnSpc>
              <a:buNone/>
            </a:pPr>
            <a:endParaRPr b="0" lang="nl-NL" sz="1800" spc="-1" strike="noStrike">
              <a:latin typeface="Arial"/>
            </a:endParaRPr>
          </a:p>
          <a:p>
            <a:pPr>
              <a:lnSpc>
                <a:spcPct val="100000"/>
              </a:lnSpc>
              <a:buNone/>
            </a:pPr>
            <a:r>
              <a:rPr b="0" lang="nl-NL" sz="3200" spc="-1" strike="noStrike">
                <a:solidFill>
                  <a:srgbClr val="000000"/>
                </a:solidFill>
                <a:latin typeface="Arial"/>
                <a:ea typeface="DejaVu Sans"/>
              </a:rPr>
              <a:t>Beter Glas → Hoger Comfort →Thermostaat Lager</a:t>
            </a:r>
            <a:br/>
            <a:r>
              <a:rPr b="0" lang="nl-NL" sz="1800" spc="-1" strike="noStrike">
                <a:solidFill>
                  <a:srgbClr val="000000"/>
                </a:solidFill>
                <a:latin typeface="Arial"/>
                <a:ea typeface="DejaVu Sans"/>
              </a:rPr>
              <a:t> </a:t>
            </a:r>
            <a:endParaRPr b="0" lang="nl-NL" sz="1800" spc="-1" strike="noStrike">
              <a:latin typeface="Arial"/>
            </a:endParaRPr>
          </a:p>
          <a:p>
            <a:pPr>
              <a:lnSpc>
                <a:spcPct val="100000"/>
              </a:lnSpc>
              <a:buNone/>
            </a:pPr>
            <a:endParaRPr b="0" lang="nl-NL" sz="1800" spc="-1" strike="noStrike">
              <a:latin typeface="Arial"/>
            </a:endParaRPr>
          </a:p>
        </p:txBody>
      </p:sp>
      <p:sp>
        <p:nvSpPr>
          <p:cNvPr id="310" name="CustomShape 2"/>
          <p:cNvSpPr/>
          <p:nvPr/>
        </p:nvSpPr>
        <p:spPr>
          <a:xfrm>
            <a:off x="620640" y="351000"/>
            <a:ext cx="876096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200" spc="-1" strike="noStrike">
                <a:solidFill>
                  <a:srgbClr val="000000"/>
                </a:solidFill>
                <a:latin typeface="Arial"/>
                <a:ea typeface="DejaVu Sans"/>
              </a:rPr>
              <a:t>Temperatuur-1  &lt;&gt;  Temperatuur-1  (2/2)</a:t>
            </a:r>
            <a:endParaRPr b="0" lang="nl-NL" sz="3200" spc="-1" strike="noStrike">
              <a:latin typeface="Arial"/>
            </a:endParaRPr>
          </a:p>
        </p:txBody>
      </p:sp>
      <p:pic>
        <p:nvPicPr>
          <p:cNvPr id="311" name="Picture 3" descr=""/>
          <p:cNvPicPr/>
          <p:nvPr/>
        </p:nvPicPr>
        <p:blipFill>
          <a:blip r:embed="rId1"/>
          <a:stretch/>
        </p:blipFill>
        <p:spPr>
          <a:xfrm>
            <a:off x="2602080" y="4770360"/>
            <a:ext cx="4455720" cy="1998000"/>
          </a:xfrm>
          <a:prstGeom prst="rect">
            <a:avLst/>
          </a:prstGeom>
          <a:ln w="936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468360" y="274680"/>
            <a:ext cx="9069480" cy="662724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1" lang="nl-NL" sz="2800" spc="-1" strike="noStrike">
                <a:solidFill>
                  <a:srgbClr val="000000"/>
                </a:solidFill>
                <a:latin typeface="Arial"/>
                <a:ea typeface="DejaVu Sans"/>
              </a:rPr>
              <a:t>Inhoud</a:t>
            </a:r>
            <a:endParaRPr b="0" lang="nl-NL" sz="2800" spc="-1" strike="noStrike">
              <a:latin typeface="Arial"/>
            </a:endParaRPr>
          </a:p>
          <a:p>
            <a:pPr marL="216000" indent="-213480">
              <a:lnSpc>
                <a:spcPct val="100000"/>
              </a:lnSpc>
              <a:buClr>
                <a:srgbClr val="000000"/>
              </a:buClr>
              <a:buFont typeface="Arial"/>
              <a:buChar char="•"/>
            </a:pPr>
            <a:r>
              <a:rPr b="0" lang="nl-NL" sz="2400" spc="-1" strike="noStrike">
                <a:solidFill>
                  <a:srgbClr val="000000"/>
                </a:solidFill>
                <a:latin typeface="Arial"/>
                <a:ea typeface="DejaVu Sans"/>
              </a:rPr>
              <a:t>Wat is Temperatuur / Warmte</a:t>
            </a:r>
            <a:endParaRPr b="0" lang="nl-NL" sz="2400" spc="-1" strike="noStrike">
              <a:latin typeface="Arial"/>
            </a:endParaRPr>
          </a:p>
          <a:p>
            <a:pPr marL="216000" indent="-213480">
              <a:lnSpc>
                <a:spcPct val="100000"/>
              </a:lnSpc>
              <a:buClr>
                <a:srgbClr val="000000"/>
              </a:buClr>
              <a:buFont typeface="Arial"/>
              <a:buChar char="•"/>
            </a:pPr>
            <a:r>
              <a:rPr b="0" lang="nl-NL" sz="2400" spc="-1" strike="noStrike">
                <a:solidFill>
                  <a:srgbClr val="000000"/>
                </a:solidFill>
                <a:latin typeface="Arial"/>
                <a:ea typeface="DejaVu Sans"/>
              </a:rPr>
              <a:t>Reflecties en wat doe je er tegen</a:t>
            </a:r>
            <a:endParaRPr b="0" lang="nl-NL" sz="2400" spc="-1" strike="noStrike">
              <a:latin typeface="Arial"/>
            </a:endParaRPr>
          </a:p>
          <a:p>
            <a:pPr marL="216000" indent="-213480">
              <a:lnSpc>
                <a:spcPct val="100000"/>
              </a:lnSpc>
              <a:buClr>
                <a:srgbClr val="000000"/>
              </a:buClr>
              <a:buFont typeface="Arial"/>
              <a:buChar char="•"/>
            </a:pPr>
            <a:r>
              <a:rPr b="0" lang="en-US" sz="2400" spc="-1" strike="noStrike">
                <a:solidFill>
                  <a:srgbClr val="000000"/>
                </a:solidFill>
                <a:latin typeface="Arial"/>
                <a:ea typeface="DejaVu Sans"/>
              </a:rPr>
              <a:t>Emissiviteit</a:t>
            </a:r>
            <a:endParaRPr b="0" lang="nl-NL" sz="2400" spc="-1" strike="noStrike">
              <a:latin typeface="Arial"/>
            </a:endParaRPr>
          </a:p>
          <a:p>
            <a:pPr marL="216000" indent="-213480">
              <a:lnSpc>
                <a:spcPct val="100000"/>
              </a:lnSpc>
              <a:buClr>
                <a:srgbClr val="000000"/>
              </a:buClr>
              <a:buFont typeface="Arial"/>
              <a:buChar char="•"/>
            </a:pPr>
            <a:r>
              <a:rPr b="0" lang="en-US" sz="2400" spc="-1" strike="noStrike">
                <a:solidFill>
                  <a:srgbClr val="000000"/>
                </a:solidFill>
                <a:latin typeface="Arial"/>
                <a:ea typeface="DejaVu Sans"/>
              </a:rPr>
              <a:t>Warmte Transport</a:t>
            </a:r>
            <a:endParaRPr b="0" lang="nl-NL" sz="2400" spc="-1" strike="noStrike">
              <a:latin typeface="Arial"/>
            </a:endParaRPr>
          </a:p>
          <a:p>
            <a:pPr marL="216000" indent="-213480">
              <a:lnSpc>
                <a:spcPct val="100000"/>
              </a:lnSpc>
              <a:buClr>
                <a:srgbClr val="000000"/>
              </a:buClr>
              <a:buFont typeface="Arial"/>
              <a:buChar char="•"/>
            </a:pPr>
            <a:r>
              <a:rPr b="0" lang="en-US" sz="2400" spc="-1" strike="noStrike">
                <a:solidFill>
                  <a:srgbClr val="000000"/>
                </a:solidFill>
                <a:latin typeface="Arial"/>
                <a:ea typeface="DejaVu Sans"/>
              </a:rPr>
              <a:t>Kieren</a:t>
            </a:r>
            <a:endParaRPr b="0" lang="nl-NL" sz="2400" spc="-1" strike="noStrike">
              <a:latin typeface="Arial"/>
            </a:endParaRPr>
          </a:p>
          <a:p>
            <a:pPr marL="216000" indent="-213480">
              <a:lnSpc>
                <a:spcPct val="100000"/>
              </a:lnSpc>
              <a:buClr>
                <a:srgbClr val="000000"/>
              </a:buClr>
              <a:buFont typeface="Arial"/>
              <a:buChar char="•"/>
            </a:pPr>
            <a:r>
              <a:rPr b="0" lang="en-US" sz="2400" spc="-1" strike="noStrike">
                <a:solidFill>
                  <a:srgbClr val="000000"/>
                </a:solidFill>
                <a:latin typeface="Arial"/>
                <a:ea typeface="DejaVu Sans"/>
              </a:rPr>
              <a:t>Temperaturen vergelijken, kan dat zo maar ?</a:t>
            </a:r>
            <a:endParaRPr b="0" lang="nl-NL" sz="2400" spc="-1" strike="noStrike">
              <a:latin typeface="Arial"/>
            </a:endParaRPr>
          </a:p>
          <a:p>
            <a:pPr marL="216000" indent="-213480">
              <a:lnSpc>
                <a:spcPct val="100000"/>
              </a:lnSpc>
              <a:buClr>
                <a:srgbClr val="000000"/>
              </a:buClr>
              <a:buFont typeface="Arial"/>
              <a:buChar char="•"/>
            </a:pPr>
            <a:r>
              <a:rPr b="0" lang="en-US" sz="2400" spc="-1" strike="noStrike">
                <a:solidFill>
                  <a:srgbClr val="000000"/>
                </a:solidFill>
                <a:latin typeface="Arial"/>
                <a:ea typeface="DejaVu Sans"/>
              </a:rPr>
              <a:t>Straling ( T^4)</a:t>
            </a:r>
            <a:endParaRPr b="0" lang="nl-NL" sz="2400" spc="-1" strike="noStrike">
              <a:latin typeface="Arial"/>
            </a:endParaRPr>
          </a:p>
          <a:p>
            <a:pPr marL="216000" indent="-213480">
              <a:lnSpc>
                <a:spcPct val="100000"/>
              </a:lnSpc>
              <a:buClr>
                <a:srgbClr val="000000"/>
              </a:buClr>
              <a:buFont typeface="Arial"/>
              <a:buChar char="•"/>
            </a:pPr>
            <a:r>
              <a:rPr b="0" lang="en-US" sz="2400" spc="-1" strike="noStrike">
                <a:solidFill>
                  <a:srgbClr val="000000"/>
                </a:solidFill>
                <a:latin typeface="Arial"/>
                <a:ea typeface="DejaVu Sans"/>
              </a:rPr>
              <a:t>Muur-Dak aansluitingen</a:t>
            </a:r>
            <a:endParaRPr b="0" lang="nl-NL" sz="2400" spc="-1" strike="noStrike">
              <a:latin typeface="Arial"/>
            </a:endParaRPr>
          </a:p>
          <a:p>
            <a:pPr marL="216000" indent="-213480">
              <a:lnSpc>
                <a:spcPct val="100000"/>
              </a:lnSpc>
              <a:buClr>
                <a:srgbClr val="000000"/>
              </a:buClr>
              <a:buFont typeface="Arial"/>
              <a:buChar char="•"/>
            </a:pPr>
            <a:r>
              <a:rPr b="0" lang="en-US" sz="2400" spc="-1" strike="noStrike">
                <a:solidFill>
                  <a:srgbClr val="000000"/>
                </a:solidFill>
                <a:latin typeface="Arial"/>
                <a:ea typeface="DejaVu Sans"/>
              </a:rPr>
              <a:t>Beschadigde isolatie</a:t>
            </a:r>
            <a:endParaRPr b="0" lang="nl-NL" sz="2400" spc="-1" strike="noStrike">
              <a:latin typeface="Arial"/>
            </a:endParaRPr>
          </a:p>
          <a:p>
            <a:pPr marL="216000" indent="-213480">
              <a:lnSpc>
                <a:spcPct val="100000"/>
              </a:lnSpc>
              <a:buClr>
                <a:srgbClr val="000000"/>
              </a:buClr>
              <a:buFont typeface="Arial"/>
              <a:buChar char="•"/>
            </a:pPr>
            <a:r>
              <a:rPr b="0" lang="en-US" sz="2400" spc="-1" strike="noStrike">
                <a:solidFill>
                  <a:srgbClr val="000000"/>
                </a:solidFill>
                <a:latin typeface="Arial"/>
                <a:ea typeface="DejaVu Sans"/>
              </a:rPr>
              <a:t>Overgangsweerstand, Rsi en Rse</a:t>
            </a:r>
            <a:endParaRPr b="0" lang="nl-NL" sz="2400" spc="-1" strike="noStrike">
              <a:latin typeface="Arial"/>
            </a:endParaRPr>
          </a:p>
          <a:p>
            <a:pPr marL="216000" indent="-213480">
              <a:lnSpc>
                <a:spcPct val="100000"/>
              </a:lnSpc>
              <a:buClr>
                <a:srgbClr val="000000"/>
              </a:buClr>
              <a:buFont typeface="Arial"/>
              <a:buChar char="•"/>
            </a:pPr>
            <a:r>
              <a:rPr b="0" lang="en-US" sz="2400" spc="-1" strike="noStrike">
                <a:solidFill>
                  <a:srgbClr val="000000"/>
                </a:solidFill>
                <a:latin typeface="Arial"/>
                <a:ea typeface="DejaVu Sans"/>
              </a:rPr>
              <a:t>Koude bruggen en Geometrie</a:t>
            </a:r>
            <a:endParaRPr b="0" lang="nl-NL" sz="2400" spc="-1" strike="noStrike">
              <a:latin typeface="Arial"/>
            </a:endParaRPr>
          </a:p>
          <a:p>
            <a:pPr marL="216000" indent="-213480">
              <a:lnSpc>
                <a:spcPct val="100000"/>
              </a:lnSpc>
              <a:buClr>
                <a:srgbClr val="000000"/>
              </a:buClr>
              <a:buFont typeface="Arial"/>
              <a:buChar char="•"/>
            </a:pPr>
            <a:r>
              <a:rPr b="0" lang="en-US" sz="2400" spc="-1" strike="noStrike">
                <a:solidFill>
                  <a:srgbClr val="000000"/>
                </a:solidFill>
                <a:latin typeface="Arial"/>
                <a:ea typeface="DejaVu Sans"/>
              </a:rPr>
              <a:t>Sluipverbruikers</a:t>
            </a:r>
            <a:endParaRPr b="0" lang="nl-NL" sz="2400" spc="-1" strike="noStrike">
              <a:latin typeface="Arial"/>
            </a:endParaRPr>
          </a:p>
          <a:p>
            <a:pPr marL="216000" indent="-213480">
              <a:lnSpc>
                <a:spcPct val="100000"/>
              </a:lnSpc>
              <a:buClr>
                <a:srgbClr val="000000"/>
              </a:buClr>
              <a:buFont typeface="Arial"/>
              <a:buChar char="•"/>
            </a:pPr>
            <a:r>
              <a:rPr b="0" lang="en-US" sz="2400" spc="-1" strike="noStrike">
                <a:solidFill>
                  <a:srgbClr val="000000"/>
                </a:solidFill>
                <a:latin typeface="Arial"/>
                <a:ea typeface="DejaVu Sans"/>
              </a:rPr>
              <a:t>Binnen of Buiten ?</a:t>
            </a:r>
            <a:endParaRPr b="0" lang="nl-NL" sz="2400" spc="-1" strike="noStrike">
              <a:latin typeface="Arial"/>
            </a:endParaRPr>
          </a:p>
          <a:p>
            <a:pPr marL="216000" indent="-213480">
              <a:lnSpc>
                <a:spcPct val="100000"/>
              </a:lnSpc>
              <a:buClr>
                <a:srgbClr val="000000"/>
              </a:buClr>
              <a:buFont typeface="Arial"/>
              <a:buChar char="•"/>
            </a:pPr>
            <a:r>
              <a:rPr b="0" lang="en-US" sz="2400" spc="-1" strike="noStrike">
                <a:solidFill>
                  <a:srgbClr val="000000"/>
                </a:solidFill>
                <a:latin typeface="Arial"/>
                <a:ea typeface="DejaVu Sans"/>
              </a:rPr>
              <a:t>Kieren, deel 2</a:t>
            </a:r>
            <a:endParaRPr b="0" lang="nl-NL" sz="2400" spc="-1" strike="noStrike">
              <a:latin typeface="Arial"/>
            </a:endParaRPr>
          </a:p>
          <a:p>
            <a:pPr marL="216000" indent="-213480">
              <a:lnSpc>
                <a:spcPct val="100000"/>
              </a:lnSpc>
              <a:buClr>
                <a:srgbClr val="000000"/>
              </a:buClr>
              <a:buFont typeface="Arial"/>
              <a:buChar char="•"/>
            </a:pPr>
            <a:r>
              <a:rPr b="0" lang="nl-NL" sz="2400" spc="-1" strike="noStrike">
                <a:solidFill>
                  <a:srgbClr val="000000"/>
                </a:solidFill>
                <a:latin typeface="Arial"/>
                <a:ea typeface="DejaVu Sans"/>
              </a:rPr>
              <a:t>Gemaakte opnamen Bewerken / Analyseren</a:t>
            </a:r>
            <a:endParaRPr b="0" lang="nl-NL" sz="2400" spc="-1" strike="noStrike">
              <a:latin typeface="Arial"/>
            </a:endParaRPr>
          </a:p>
          <a:p>
            <a:pPr marL="216000" indent="-213480">
              <a:lnSpc>
                <a:spcPct val="100000"/>
              </a:lnSpc>
              <a:buClr>
                <a:srgbClr val="000000"/>
              </a:buClr>
              <a:buFont typeface="Arial"/>
              <a:buChar char="•"/>
            </a:pPr>
            <a:r>
              <a:rPr b="0" lang="en-US" sz="2400" spc="-1" strike="noStrike">
                <a:solidFill>
                  <a:srgbClr val="000000"/>
                </a:solidFill>
                <a:latin typeface="Arial"/>
                <a:ea typeface="DejaVu Sans"/>
              </a:rPr>
              <a:t>Vragen</a:t>
            </a:r>
            <a:endParaRPr b="0" lang="nl-NL"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504000" y="301320"/>
            <a:ext cx="9068400" cy="125820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1" lang="en-US" sz="3200" spc="-1" strike="noStrike">
                <a:solidFill>
                  <a:srgbClr val="000000"/>
                </a:solidFill>
                <a:latin typeface="Arial"/>
                <a:ea typeface="DejaVu Sans"/>
              </a:rPr>
              <a:t>Pas op voor de hemel</a:t>
            </a:r>
            <a:endParaRPr b="0" lang="nl-NL" sz="3200" spc="-1" strike="noStrike">
              <a:latin typeface="Arial"/>
            </a:endParaRPr>
          </a:p>
        </p:txBody>
      </p:sp>
      <p:pic>
        <p:nvPicPr>
          <p:cNvPr id="313" name="Picture 6" descr="FLIR1836.jpg"/>
          <p:cNvPicPr/>
          <p:nvPr/>
        </p:nvPicPr>
        <p:blipFill>
          <a:blip r:embed="rId1"/>
          <a:stretch/>
        </p:blipFill>
        <p:spPr>
          <a:xfrm rot="5400000">
            <a:off x="5993640" y="2687400"/>
            <a:ext cx="4671000" cy="3502800"/>
          </a:xfrm>
          <a:prstGeom prst="rect">
            <a:avLst/>
          </a:prstGeom>
          <a:ln w="0">
            <a:noFill/>
          </a:ln>
        </p:spPr>
      </p:pic>
      <p:pic>
        <p:nvPicPr>
          <p:cNvPr id="314" name="Picture 7" descr="FLIR1613.jpg"/>
          <p:cNvPicPr/>
          <p:nvPr/>
        </p:nvPicPr>
        <p:blipFill>
          <a:blip r:embed="rId2"/>
          <a:stretch/>
        </p:blipFill>
        <p:spPr>
          <a:xfrm>
            <a:off x="-598320" y="3322800"/>
            <a:ext cx="3858120" cy="2892960"/>
          </a:xfrm>
          <a:prstGeom prst="rect">
            <a:avLst/>
          </a:prstGeom>
          <a:ln w="0">
            <a:noFill/>
          </a:ln>
        </p:spPr>
      </p:pic>
      <p:pic>
        <p:nvPicPr>
          <p:cNvPr id="315" name="Picture 5" descr="FLIR1834.jpg"/>
          <p:cNvPicPr/>
          <p:nvPr/>
        </p:nvPicPr>
        <p:blipFill>
          <a:blip r:embed="rId3"/>
          <a:stretch/>
        </p:blipFill>
        <p:spPr>
          <a:xfrm rot="5400000">
            <a:off x="2248560" y="2687400"/>
            <a:ext cx="4671000" cy="35028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504000" y="301320"/>
            <a:ext cx="9068400" cy="1258200"/>
          </a:xfrm>
          <a:prstGeom prst="rect">
            <a:avLst/>
          </a:prstGeom>
          <a:noFill/>
          <a:ln w="0">
            <a:noFill/>
          </a:ln>
        </p:spPr>
        <p:style>
          <a:lnRef idx="0"/>
          <a:fillRef idx="0"/>
          <a:effectRef idx="0"/>
          <a:fontRef idx="minor"/>
        </p:style>
      </p:sp>
      <p:sp>
        <p:nvSpPr>
          <p:cNvPr id="317" name="CustomShape 2"/>
          <p:cNvSpPr/>
          <p:nvPr/>
        </p:nvSpPr>
        <p:spPr>
          <a:xfrm>
            <a:off x="504000" y="1768680"/>
            <a:ext cx="9068760" cy="4380840"/>
          </a:xfrm>
          <a:prstGeom prst="rect">
            <a:avLst/>
          </a:prstGeom>
          <a:noFill/>
          <a:ln w="0">
            <a:noFill/>
          </a:ln>
        </p:spPr>
        <p:style>
          <a:lnRef idx="0"/>
          <a:fillRef idx="0"/>
          <a:effectRef idx="0"/>
          <a:fontRef idx="minor"/>
        </p:style>
      </p:sp>
      <p:sp>
        <p:nvSpPr>
          <p:cNvPr id="318" name="CustomShape 3"/>
          <p:cNvSpPr/>
          <p:nvPr/>
        </p:nvSpPr>
        <p:spPr>
          <a:xfrm>
            <a:off x="155520" y="-144360"/>
            <a:ext cx="302040" cy="302040"/>
          </a:xfrm>
          <a:prstGeom prst="rect">
            <a:avLst/>
          </a:prstGeom>
          <a:noFill/>
          <a:ln w="0">
            <a:noFill/>
          </a:ln>
        </p:spPr>
        <p:style>
          <a:lnRef idx="0"/>
          <a:fillRef idx="0"/>
          <a:effectRef idx="0"/>
          <a:fontRef idx="minor"/>
        </p:style>
      </p:sp>
      <p:sp>
        <p:nvSpPr>
          <p:cNvPr id="319" name="CustomShape 4"/>
          <p:cNvSpPr/>
          <p:nvPr/>
        </p:nvSpPr>
        <p:spPr>
          <a:xfrm>
            <a:off x="155520" y="-144360"/>
            <a:ext cx="302040" cy="302040"/>
          </a:xfrm>
          <a:prstGeom prst="rect">
            <a:avLst/>
          </a:prstGeom>
          <a:noFill/>
          <a:ln w="0">
            <a:noFill/>
          </a:ln>
        </p:spPr>
        <p:style>
          <a:lnRef idx="0"/>
          <a:fillRef idx="0"/>
          <a:effectRef idx="0"/>
          <a:fontRef idx="minor"/>
        </p:style>
      </p:sp>
      <p:sp>
        <p:nvSpPr>
          <p:cNvPr id="320" name="CustomShape 5"/>
          <p:cNvSpPr/>
          <p:nvPr/>
        </p:nvSpPr>
        <p:spPr>
          <a:xfrm>
            <a:off x="155520" y="-144360"/>
            <a:ext cx="302040" cy="302040"/>
          </a:xfrm>
          <a:prstGeom prst="rect">
            <a:avLst/>
          </a:prstGeom>
          <a:noFill/>
          <a:ln w="0">
            <a:noFill/>
          </a:ln>
        </p:spPr>
        <p:style>
          <a:lnRef idx="0"/>
          <a:fillRef idx="0"/>
          <a:effectRef idx="0"/>
          <a:fontRef idx="minor"/>
        </p:style>
      </p:sp>
      <p:sp>
        <p:nvSpPr>
          <p:cNvPr id="321" name="CustomShape 6"/>
          <p:cNvSpPr/>
          <p:nvPr/>
        </p:nvSpPr>
        <p:spPr>
          <a:xfrm>
            <a:off x="155520" y="-144360"/>
            <a:ext cx="302040" cy="302040"/>
          </a:xfrm>
          <a:prstGeom prst="rect">
            <a:avLst/>
          </a:prstGeom>
          <a:noFill/>
          <a:ln w="0">
            <a:noFill/>
          </a:ln>
        </p:spPr>
        <p:style>
          <a:lnRef idx="0"/>
          <a:fillRef idx="0"/>
          <a:effectRef idx="0"/>
          <a:fontRef idx="minor"/>
        </p:style>
      </p:sp>
      <p:sp>
        <p:nvSpPr>
          <p:cNvPr id="322" name="CustomShape 7"/>
          <p:cNvSpPr/>
          <p:nvPr/>
        </p:nvSpPr>
        <p:spPr>
          <a:xfrm>
            <a:off x="155520" y="-144360"/>
            <a:ext cx="302040" cy="302040"/>
          </a:xfrm>
          <a:prstGeom prst="rect">
            <a:avLst/>
          </a:prstGeom>
          <a:noFill/>
          <a:ln w="0">
            <a:noFill/>
          </a:ln>
        </p:spPr>
        <p:style>
          <a:lnRef idx="0"/>
          <a:fillRef idx="0"/>
          <a:effectRef idx="0"/>
          <a:fontRef idx="minor"/>
        </p:style>
      </p:sp>
      <p:pic>
        <p:nvPicPr>
          <p:cNvPr id="323" name="Picture 11" descr=""/>
          <p:cNvPicPr/>
          <p:nvPr/>
        </p:nvPicPr>
        <p:blipFill>
          <a:blip r:embed="rId1"/>
          <a:stretch/>
        </p:blipFill>
        <p:spPr>
          <a:xfrm>
            <a:off x="1382760" y="1265400"/>
            <a:ext cx="6969600" cy="1892520"/>
          </a:xfrm>
          <a:prstGeom prst="rect">
            <a:avLst/>
          </a:prstGeom>
          <a:ln w="9360">
            <a:noFill/>
          </a:ln>
        </p:spPr>
      </p:pic>
      <p:pic>
        <p:nvPicPr>
          <p:cNvPr id="324" name="Picture 2" descr=""/>
          <p:cNvPicPr/>
          <p:nvPr/>
        </p:nvPicPr>
        <p:blipFill>
          <a:blip r:embed="rId2"/>
          <a:stretch/>
        </p:blipFill>
        <p:spPr>
          <a:xfrm>
            <a:off x="1839960" y="3322800"/>
            <a:ext cx="5789520" cy="3198600"/>
          </a:xfrm>
          <a:prstGeom prst="rect">
            <a:avLst/>
          </a:prstGeom>
          <a:ln w="9360">
            <a:noFill/>
          </a:ln>
        </p:spPr>
      </p:pic>
      <p:sp>
        <p:nvSpPr>
          <p:cNvPr id="325" name="CustomShape 8"/>
          <p:cNvSpPr/>
          <p:nvPr/>
        </p:nvSpPr>
        <p:spPr>
          <a:xfrm>
            <a:off x="468360" y="426960"/>
            <a:ext cx="921780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200" spc="-1" strike="noStrike">
                <a:solidFill>
                  <a:srgbClr val="000000"/>
                </a:solidFill>
                <a:latin typeface="Arial"/>
                <a:ea typeface="DejaVu Sans"/>
              </a:rPr>
              <a:t>Straling is héél erg temperatuur afhankelijk ?</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504000" y="301320"/>
            <a:ext cx="9070200" cy="1260000"/>
          </a:xfrm>
          <a:prstGeom prst="rect">
            <a:avLst/>
          </a:prstGeom>
          <a:noFill/>
          <a:ln w="0">
            <a:noFill/>
          </a:ln>
        </p:spPr>
        <p:style>
          <a:lnRef idx="0"/>
          <a:fillRef idx="0"/>
          <a:effectRef idx="0"/>
          <a:fontRef idx="minor"/>
        </p:style>
        <p:txBody>
          <a:bodyPr lIns="0" rIns="0" tIns="0" bIns="0" anchor="t">
            <a:noAutofit/>
          </a:bodyPr>
          <a:p>
            <a:pPr algn="ctr">
              <a:lnSpc>
                <a:spcPct val="100000"/>
              </a:lnSpc>
              <a:buNone/>
            </a:pPr>
            <a:r>
              <a:rPr b="1" lang="en-US" sz="3200" spc="-1" strike="noStrike">
                <a:solidFill>
                  <a:srgbClr val="000000"/>
                </a:solidFill>
                <a:latin typeface="Arial"/>
                <a:ea typeface="DejaVu Sans"/>
              </a:rPr>
              <a:t>Emissiviteit kleiner dan 1</a:t>
            </a:r>
            <a:endParaRPr b="0" lang="nl-NL" sz="3200" spc="-1" strike="noStrike">
              <a:latin typeface="Arial"/>
            </a:endParaRPr>
          </a:p>
        </p:txBody>
      </p:sp>
      <p:sp>
        <p:nvSpPr>
          <p:cNvPr id="327" name="CustomShape 2"/>
          <p:cNvSpPr/>
          <p:nvPr/>
        </p:nvSpPr>
        <p:spPr>
          <a:xfrm>
            <a:off x="504000" y="1768680"/>
            <a:ext cx="9070200" cy="4382280"/>
          </a:xfrm>
          <a:prstGeom prst="rect">
            <a:avLst/>
          </a:prstGeom>
          <a:noFill/>
          <a:ln w="0">
            <a:noFill/>
          </a:ln>
        </p:spPr>
        <p:style>
          <a:lnRef idx="0"/>
          <a:fillRef idx="0"/>
          <a:effectRef idx="0"/>
          <a:fontRef idx="minor"/>
        </p:style>
      </p:sp>
      <p:pic>
        <p:nvPicPr>
          <p:cNvPr id="328" name="Picture 3" descr=""/>
          <p:cNvPicPr/>
          <p:nvPr/>
        </p:nvPicPr>
        <p:blipFill>
          <a:blip r:embed="rId1"/>
          <a:stretch/>
        </p:blipFill>
        <p:spPr>
          <a:xfrm>
            <a:off x="0" y="884160"/>
            <a:ext cx="10078920" cy="6167160"/>
          </a:xfrm>
          <a:prstGeom prst="rect">
            <a:avLst/>
          </a:prstGeom>
          <a:ln w="936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504000" y="301320"/>
            <a:ext cx="9068400" cy="1258200"/>
          </a:xfrm>
          <a:prstGeom prst="rect">
            <a:avLst/>
          </a:prstGeom>
          <a:noFill/>
          <a:ln w="0">
            <a:noFill/>
          </a:ln>
        </p:spPr>
        <p:style>
          <a:lnRef idx="0"/>
          <a:fillRef idx="0"/>
          <a:effectRef idx="0"/>
          <a:fontRef idx="minor"/>
        </p:style>
      </p:sp>
      <p:sp>
        <p:nvSpPr>
          <p:cNvPr id="330" name="CustomShape 2"/>
          <p:cNvSpPr/>
          <p:nvPr/>
        </p:nvSpPr>
        <p:spPr>
          <a:xfrm>
            <a:off x="504000" y="1768680"/>
            <a:ext cx="9068760" cy="4380840"/>
          </a:xfrm>
          <a:prstGeom prst="rect">
            <a:avLst/>
          </a:prstGeom>
          <a:noFill/>
          <a:ln w="0">
            <a:noFill/>
          </a:ln>
        </p:spPr>
        <p:style>
          <a:lnRef idx="0"/>
          <a:fillRef idx="0"/>
          <a:effectRef idx="0"/>
          <a:fontRef idx="minor"/>
        </p:style>
      </p:sp>
      <p:pic>
        <p:nvPicPr>
          <p:cNvPr id="331" name="Picture 2" descr=""/>
          <p:cNvPicPr/>
          <p:nvPr/>
        </p:nvPicPr>
        <p:blipFill>
          <a:blip r:embed="rId1"/>
          <a:stretch/>
        </p:blipFill>
        <p:spPr>
          <a:xfrm>
            <a:off x="0" y="1036800"/>
            <a:ext cx="10078560" cy="6017760"/>
          </a:xfrm>
          <a:prstGeom prst="rect">
            <a:avLst/>
          </a:prstGeom>
          <a:ln w="9360">
            <a:noFill/>
          </a:ln>
        </p:spPr>
      </p:pic>
      <p:sp>
        <p:nvSpPr>
          <p:cNvPr id="332" name="CustomShape 3"/>
          <p:cNvSpPr/>
          <p:nvPr/>
        </p:nvSpPr>
        <p:spPr>
          <a:xfrm>
            <a:off x="544680" y="351000"/>
            <a:ext cx="906552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200" spc="-1" strike="noStrike">
                <a:solidFill>
                  <a:srgbClr val="000000"/>
                </a:solidFill>
                <a:latin typeface="Arial"/>
                <a:ea typeface="DejaVu Sans"/>
              </a:rPr>
              <a:t>Slechte Aansluiting Muur-Dak</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504000" y="301320"/>
            <a:ext cx="9068400" cy="1258200"/>
          </a:xfrm>
          <a:prstGeom prst="rect">
            <a:avLst/>
          </a:prstGeom>
          <a:noFill/>
          <a:ln w="0">
            <a:noFill/>
          </a:ln>
        </p:spPr>
        <p:style>
          <a:lnRef idx="0"/>
          <a:fillRef idx="0"/>
          <a:effectRef idx="0"/>
          <a:fontRef idx="minor"/>
        </p:style>
      </p:sp>
      <p:sp>
        <p:nvSpPr>
          <p:cNvPr id="334" name="CustomShape 2"/>
          <p:cNvSpPr/>
          <p:nvPr/>
        </p:nvSpPr>
        <p:spPr>
          <a:xfrm>
            <a:off x="504000" y="1768680"/>
            <a:ext cx="9068760" cy="4380840"/>
          </a:xfrm>
          <a:prstGeom prst="rect">
            <a:avLst/>
          </a:prstGeom>
          <a:noFill/>
          <a:ln w="0">
            <a:noFill/>
          </a:ln>
        </p:spPr>
        <p:style>
          <a:lnRef idx="0"/>
          <a:fillRef idx="0"/>
          <a:effectRef idx="0"/>
          <a:fontRef idx="minor"/>
        </p:style>
      </p:sp>
      <p:pic>
        <p:nvPicPr>
          <p:cNvPr id="335" name="Picture 2" descr=""/>
          <p:cNvPicPr/>
          <p:nvPr/>
        </p:nvPicPr>
        <p:blipFill>
          <a:blip r:embed="rId1"/>
          <a:stretch/>
        </p:blipFill>
        <p:spPr>
          <a:xfrm>
            <a:off x="0" y="1036800"/>
            <a:ext cx="10078560" cy="5865120"/>
          </a:xfrm>
          <a:prstGeom prst="rect">
            <a:avLst/>
          </a:prstGeom>
          <a:ln w="9360">
            <a:noFill/>
          </a:ln>
        </p:spPr>
      </p:pic>
      <p:sp>
        <p:nvSpPr>
          <p:cNvPr id="336" name="CustomShape 3"/>
          <p:cNvSpPr/>
          <p:nvPr/>
        </p:nvSpPr>
        <p:spPr>
          <a:xfrm>
            <a:off x="544680" y="351000"/>
            <a:ext cx="906552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200" spc="-1" strike="noStrike">
                <a:solidFill>
                  <a:srgbClr val="000000"/>
                </a:solidFill>
                <a:latin typeface="Arial"/>
                <a:ea typeface="DejaVu Sans"/>
              </a:rPr>
              <a:t>Slechte Aansluiting Muur-Dak</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504000" y="301320"/>
            <a:ext cx="9068400" cy="1258200"/>
          </a:xfrm>
          <a:prstGeom prst="rect">
            <a:avLst/>
          </a:prstGeom>
          <a:noFill/>
          <a:ln w="0">
            <a:noFill/>
          </a:ln>
        </p:spPr>
        <p:style>
          <a:lnRef idx="0"/>
          <a:fillRef idx="0"/>
          <a:effectRef idx="0"/>
          <a:fontRef idx="minor"/>
        </p:style>
      </p:sp>
      <p:sp>
        <p:nvSpPr>
          <p:cNvPr id="338" name="CustomShape 2"/>
          <p:cNvSpPr/>
          <p:nvPr/>
        </p:nvSpPr>
        <p:spPr>
          <a:xfrm>
            <a:off x="504000" y="1768680"/>
            <a:ext cx="9068760" cy="4380840"/>
          </a:xfrm>
          <a:prstGeom prst="rect">
            <a:avLst/>
          </a:prstGeom>
          <a:noFill/>
          <a:ln w="0">
            <a:noFill/>
          </a:ln>
        </p:spPr>
        <p:style>
          <a:lnRef idx="0"/>
          <a:fillRef idx="0"/>
          <a:effectRef idx="0"/>
          <a:fontRef idx="minor"/>
        </p:style>
      </p:sp>
      <p:pic>
        <p:nvPicPr>
          <p:cNvPr id="339" name="Picture 2" descr=""/>
          <p:cNvPicPr/>
          <p:nvPr/>
        </p:nvPicPr>
        <p:blipFill>
          <a:blip r:embed="rId1"/>
          <a:stretch/>
        </p:blipFill>
        <p:spPr>
          <a:xfrm>
            <a:off x="0" y="808200"/>
            <a:ext cx="10078560" cy="6246360"/>
          </a:xfrm>
          <a:prstGeom prst="rect">
            <a:avLst/>
          </a:prstGeom>
          <a:ln w="9360">
            <a:noFill/>
          </a:ln>
        </p:spPr>
      </p:pic>
      <p:sp>
        <p:nvSpPr>
          <p:cNvPr id="340" name="CustomShape 3"/>
          <p:cNvSpPr/>
          <p:nvPr/>
        </p:nvSpPr>
        <p:spPr>
          <a:xfrm>
            <a:off x="468360" y="198360"/>
            <a:ext cx="929412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200" spc="-1" strike="noStrike">
                <a:solidFill>
                  <a:srgbClr val="000000"/>
                </a:solidFill>
                <a:latin typeface="Arial"/>
                <a:ea typeface="DejaVu Sans"/>
              </a:rPr>
              <a:t>Weggezakte isolatie ?</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504000" y="301320"/>
            <a:ext cx="9068400" cy="1258200"/>
          </a:xfrm>
          <a:prstGeom prst="rect">
            <a:avLst/>
          </a:prstGeom>
          <a:noFill/>
          <a:ln w="0">
            <a:noFill/>
          </a:ln>
        </p:spPr>
        <p:style>
          <a:lnRef idx="0"/>
          <a:fillRef idx="0"/>
          <a:effectRef idx="0"/>
          <a:fontRef idx="minor"/>
        </p:style>
      </p:sp>
      <p:sp>
        <p:nvSpPr>
          <p:cNvPr id="342" name="CustomShape 2"/>
          <p:cNvSpPr/>
          <p:nvPr/>
        </p:nvSpPr>
        <p:spPr>
          <a:xfrm>
            <a:off x="504000" y="1768680"/>
            <a:ext cx="9068760" cy="4380840"/>
          </a:xfrm>
          <a:prstGeom prst="rect">
            <a:avLst/>
          </a:prstGeom>
          <a:noFill/>
          <a:ln w="0">
            <a:noFill/>
          </a:ln>
        </p:spPr>
        <p:style>
          <a:lnRef idx="0"/>
          <a:fillRef idx="0"/>
          <a:effectRef idx="0"/>
          <a:fontRef idx="minor"/>
        </p:style>
      </p:sp>
      <p:sp>
        <p:nvSpPr>
          <p:cNvPr id="343" name="CustomShape 3"/>
          <p:cNvSpPr/>
          <p:nvPr/>
        </p:nvSpPr>
        <p:spPr>
          <a:xfrm>
            <a:off x="468360" y="198360"/>
            <a:ext cx="929412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200" spc="-1" strike="noStrike">
                <a:solidFill>
                  <a:srgbClr val="000000"/>
                </a:solidFill>
                <a:latin typeface="Arial"/>
                <a:ea typeface="DejaVu Sans"/>
              </a:rPr>
              <a:t>Spouwmuur probleem !</a:t>
            </a:r>
            <a:endParaRPr b="0" lang="nl-NL" sz="3200" spc="-1" strike="noStrike">
              <a:latin typeface="Arial"/>
            </a:endParaRPr>
          </a:p>
        </p:txBody>
      </p:sp>
      <p:pic>
        <p:nvPicPr>
          <p:cNvPr id="344" name="Picture 7" descr="FLIR0685.jpg"/>
          <p:cNvPicPr/>
          <p:nvPr/>
        </p:nvPicPr>
        <p:blipFill>
          <a:blip r:embed="rId1"/>
          <a:stretch/>
        </p:blipFill>
        <p:spPr>
          <a:xfrm rot="5400000">
            <a:off x="1346760" y="1684080"/>
            <a:ext cx="6398640" cy="4798440"/>
          </a:xfrm>
          <a:prstGeom prst="rect">
            <a:avLst/>
          </a:prstGeom>
          <a:ln w="0">
            <a:noFill/>
          </a:ln>
        </p:spPr>
      </p:pic>
      <p:pic>
        <p:nvPicPr>
          <p:cNvPr id="345" name="Picture 5" descr="FLIR0612.jpg"/>
          <p:cNvPicPr/>
          <p:nvPr/>
        </p:nvPicPr>
        <p:blipFill>
          <a:blip r:embed="rId2"/>
          <a:stretch/>
        </p:blipFill>
        <p:spPr>
          <a:xfrm>
            <a:off x="6016680" y="2712960"/>
            <a:ext cx="4061880" cy="3045960"/>
          </a:xfrm>
          <a:prstGeom prst="rect">
            <a:avLst/>
          </a:prstGeom>
          <a:ln w="0">
            <a:noFill/>
          </a:ln>
        </p:spPr>
      </p:pic>
      <p:pic>
        <p:nvPicPr>
          <p:cNvPr id="346" name="Picture 6" descr="FLIR0684.jpg"/>
          <p:cNvPicPr/>
          <p:nvPr/>
        </p:nvPicPr>
        <p:blipFill>
          <a:blip r:embed="rId3"/>
          <a:stretch/>
        </p:blipFill>
        <p:spPr>
          <a:xfrm rot="5400000">
            <a:off x="-505800" y="2075760"/>
            <a:ext cx="4061880" cy="304596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504000" y="301320"/>
            <a:ext cx="9068400" cy="1258200"/>
          </a:xfrm>
          <a:prstGeom prst="rect">
            <a:avLst/>
          </a:prstGeom>
          <a:noFill/>
          <a:ln w="0">
            <a:noFill/>
          </a:ln>
        </p:spPr>
        <p:style>
          <a:lnRef idx="0"/>
          <a:fillRef idx="0"/>
          <a:effectRef idx="0"/>
          <a:fontRef idx="minor"/>
        </p:style>
      </p:sp>
      <p:sp>
        <p:nvSpPr>
          <p:cNvPr id="348" name="CustomShape 2"/>
          <p:cNvSpPr/>
          <p:nvPr/>
        </p:nvSpPr>
        <p:spPr>
          <a:xfrm>
            <a:off x="504000" y="1768680"/>
            <a:ext cx="9068760" cy="4380840"/>
          </a:xfrm>
          <a:prstGeom prst="rect">
            <a:avLst/>
          </a:prstGeom>
          <a:noFill/>
          <a:ln w="0">
            <a:noFill/>
          </a:ln>
        </p:spPr>
        <p:style>
          <a:lnRef idx="0"/>
          <a:fillRef idx="0"/>
          <a:effectRef idx="0"/>
          <a:fontRef idx="minor"/>
        </p:style>
      </p:sp>
      <p:pic>
        <p:nvPicPr>
          <p:cNvPr id="349" name="Picture 2" descr=""/>
          <p:cNvPicPr/>
          <p:nvPr/>
        </p:nvPicPr>
        <p:blipFill>
          <a:blip r:embed="rId1"/>
          <a:stretch/>
        </p:blipFill>
        <p:spPr>
          <a:xfrm>
            <a:off x="0" y="884160"/>
            <a:ext cx="10078560" cy="6170040"/>
          </a:xfrm>
          <a:prstGeom prst="rect">
            <a:avLst/>
          </a:prstGeom>
          <a:ln w="9360">
            <a:noFill/>
          </a:ln>
        </p:spPr>
      </p:pic>
      <p:sp>
        <p:nvSpPr>
          <p:cNvPr id="350" name="CustomShape 3"/>
          <p:cNvSpPr/>
          <p:nvPr/>
        </p:nvSpPr>
        <p:spPr>
          <a:xfrm>
            <a:off x="468360" y="198360"/>
            <a:ext cx="921816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3200" spc="-1" strike="noStrike">
                <a:solidFill>
                  <a:srgbClr val="000000"/>
                </a:solidFill>
                <a:latin typeface="Arial"/>
                <a:ea typeface="DejaVu Sans"/>
              </a:rPr>
              <a:t>???</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504000" y="301320"/>
            <a:ext cx="9068400" cy="1258200"/>
          </a:xfrm>
          <a:prstGeom prst="rect">
            <a:avLst/>
          </a:prstGeom>
          <a:noFill/>
          <a:ln w="0">
            <a:noFill/>
          </a:ln>
        </p:spPr>
        <p:style>
          <a:lnRef idx="0"/>
          <a:fillRef idx="0"/>
          <a:effectRef idx="0"/>
          <a:fontRef idx="minor"/>
        </p:style>
      </p:sp>
      <p:sp>
        <p:nvSpPr>
          <p:cNvPr id="352" name="CustomShape 2"/>
          <p:cNvSpPr/>
          <p:nvPr/>
        </p:nvSpPr>
        <p:spPr>
          <a:xfrm>
            <a:off x="504000" y="1768680"/>
            <a:ext cx="9068760" cy="4380840"/>
          </a:xfrm>
          <a:prstGeom prst="rect">
            <a:avLst/>
          </a:prstGeom>
          <a:noFill/>
          <a:ln w="0">
            <a:noFill/>
          </a:ln>
        </p:spPr>
        <p:style>
          <a:lnRef idx="0"/>
          <a:fillRef idx="0"/>
          <a:effectRef idx="0"/>
          <a:fontRef idx="minor"/>
        </p:style>
      </p:sp>
      <p:pic>
        <p:nvPicPr>
          <p:cNvPr id="353" name="Picture 2" descr="Duurzaam Maasgouw"/>
          <p:cNvPicPr/>
          <p:nvPr/>
        </p:nvPicPr>
        <p:blipFill>
          <a:blip r:embed="rId1"/>
          <a:stretch/>
        </p:blipFill>
        <p:spPr>
          <a:xfrm>
            <a:off x="182880" y="1118520"/>
            <a:ext cx="9750600" cy="5188320"/>
          </a:xfrm>
          <a:prstGeom prst="rect">
            <a:avLst/>
          </a:prstGeom>
          <a:ln w="0">
            <a:noFill/>
          </a:ln>
        </p:spPr>
      </p:pic>
      <p:sp>
        <p:nvSpPr>
          <p:cNvPr id="354" name="CustomShape 3"/>
          <p:cNvSpPr/>
          <p:nvPr/>
        </p:nvSpPr>
        <p:spPr>
          <a:xfrm>
            <a:off x="544680" y="122400"/>
            <a:ext cx="914184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200" spc="-1" strike="noStrike">
                <a:solidFill>
                  <a:srgbClr val="000000"/>
                </a:solidFill>
                <a:latin typeface="Arial"/>
                <a:ea typeface="DejaVu Sans"/>
              </a:rPr>
              <a:t>Overgangsweerstanden Rsi en Rse</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504000" y="301320"/>
            <a:ext cx="9068400" cy="1258200"/>
          </a:xfrm>
          <a:prstGeom prst="rect">
            <a:avLst/>
          </a:prstGeom>
          <a:noFill/>
          <a:ln w="0">
            <a:noFill/>
          </a:ln>
        </p:spPr>
        <p:style>
          <a:lnRef idx="0"/>
          <a:fillRef idx="0"/>
          <a:effectRef idx="0"/>
          <a:fontRef idx="minor"/>
        </p:style>
      </p:sp>
      <p:sp>
        <p:nvSpPr>
          <p:cNvPr id="356" name="CustomShape 2"/>
          <p:cNvSpPr/>
          <p:nvPr/>
        </p:nvSpPr>
        <p:spPr>
          <a:xfrm>
            <a:off x="504000" y="1768680"/>
            <a:ext cx="9069480" cy="4381560"/>
          </a:xfrm>
          <a:prstGeom prst="rect">
            <a:avLst/>
          </a:prstGeom>
          <a:noFill/>
          <a:ln w="0">
            <a:noFill/>
          </a:ln>
        </p:spPr>
        <p:style>
          <a:lnRef idx="0"/>
          <a:fillRef idx="0"/>
          <a:effectRef idx="0"/>
          <a:fontRef idx="minor"/>
        </p:style>
      </p:sp>
      <p:pic>
        <p:nvPicPr>
          <p:cNvPr id="357" name="Picture 2" descr=""/>
          <p:cNvPicPr/>
          <p:nvPr/>
        </p:nvPicPr>
        <p:blipFill>
          <a:blip r:embed="rId1"/>
          <a:stretch/>
        </p:blipFill>
        <p:spPr>
          <a:xfrm>
            <a:off x="0" y="731880"/>
            <a:ext cx="10078560" cy="6416280"/>
          </a:xfrm>
          <a:prstGeom prst="rect">
            <a:avLst/>
          </a:prstGeom>
          <a:ln w="9360">
            <a:noFill/>
          </a:ln>
        </p:spPr>
      </p:pic>
      <p:sp>
        <p:nvSpPr>
          <p:cNvPr id="358" name="CustomShape 3"/>
          <p:cNvSpPr/>
          <p:nvPr/>
        </p:nvSpPr>
        <p:spPr>
          <a:xfrm>
            <a:off x="316080" y="122400"/>
            <a:ext cx="9446760" cy="10645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200" spc="-1" strike="noStrike">
                <a:solidFill>
                  <a:srgbClr val="000000"/>
                </a:solidFill>
                <a:latin typeface="Arial"/>
                <a:ea typeface="DejaVu Sans"/>
              </a:rPr>
              <a:t>Overgangsweerstanden bouwelementen</a:t>
            </a:r>
            <a:endParaRPr b="0" lang="nl-NL" sz="3200" spc="-1" strike="noStrike">
              <a:latin typeface="Arial"/>
            </a:endParaRPr>
          </a:p>
          <a:p>
            <a:pPr>
              <a:lnSpc>
                <a:spcPct val="100000"/>
              </a:lnSpc>
              <a:buNone/>
            </a:pP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504000" y="301320"/>
            <a:ext cx="9067320" cy="1257840"/>
          </a:xfrm>
          <a:prstGeom prst="rect">
            <a:avLst/>
          </a:prstGeom>
          <a:solidFill>
            <a:srgbClr val="ffffff">
              <a:alpha val="50000"/>
            </a:srgbClr>
          </a:solidFill>
          <a:ln w="0">
            <a:noFill/>
          </a:ln>
        </p:spPr>
        <p:style>
          <a:lnRef idx="0"/>
          <a:fillRef idx="0"/>
          <a:effectRef idx="0"/>
          <a:fontRef idx="minor"/>
        </p:style>
        <p:txBody>
          <a:bodyPr lIns="0" rIns="0" tIns="0" bIns="0" anchor="ctr">
            <a:noAutofit/>
          </a:bodyPr>
          <a:p>
            <a:pPr algn="ctr">
              <a:lnSpc>
                <a:spcPct val="100000"/>
              </a:lnSpc>
              <a:buNone/>
            </a:pPr>
            <a:r>
              <a:rPr b="0" lang="en-US" sz="4400" spc="-1" strike="noStrike">
                <a:solidFill>
                  <a:srgbClr val="000000"/>
                </a:solidFill>
                <a:latin typeface="Arial"/>
                <a:ea typeface="DejaVu Sans"/>
              </a:rPr>
              <a:t>Temperatuur = Beweging</a:t>
            </a:r>
            <a:endParaRPr b="0" lang="nl-NL" sz="4400" spc="-1" strike="noStrike">
              <a:latin typeface="Arial"/>
            </a:endParaRPr>
          </a:p>
          <a:p>
            <a:pPr algn="ctr">
              <a:lnSpc>
                <a:spcPct val="100000"/>
              </a:lnSpc>
              <a:buNone/>
            </a:pPr>
            <a:r>
              <a:rPr b="0" lang="en-US" sz="4400" spc="-1" strike="noStrike">
                <a:solidFill>
                  <a:srgbClr val="000000"/>
                </a:solidFill>
                <a:latin typeface="Arial"/>
                <a:ea typeface="DejaVu Sans"/>
              </a:rPr>
              <a:t>(= Kinetische Energie)</a:t>
            </a:r>
            <a:endParaRPr b="0" lang="nl-NL" sz="4400" spc="-1" strike="noStrike">
              <a:latin typeface="Arial"/>
            </a:endParaRPr>
          </a:p>
        </p:txBody>
      </p:sp>
      <p:sp>
        <p:nvSpPr>
          <p:cNvPr id="245" name="CustomShape 2"/>
          <p:cNvSpPr/>
          <p:nvPr/>
        </p:nvSpPr>
        <p:spPr>
          <a:xfrm>
            <a:off x="504000" y="1775880"/>
            <a:ext cx="9067320" cy="4850640"/>
          </a:xfrm>
          <a:prstGeom prst="rect">
            <a:avLst/>
          </a:prstGeom>
          <a:solidFill>
            <a:srgbClr val="ffffff">
              <a:alpha val="50000"/>
            </a:srgbClr>
          </a:solidFill>
          <a:ln w="0">
            <a:noFill/>
          </a:ln>
        </p:spPr>
        <p:style>
          <a:lnRef idx="0"/>
          <a:fillRef idx="0"/>
          <a:effectRef idx="0"/>
          <a:fontRef idx="minor"/>
        </p:style>
      </p:sp>
      <p:pic>
        <p:nvPicPr>
          <p:cNvPr id="246" name="Picture 82" descr=""/>
          <p:cNvPicPr/>
          <p:nvPr/>
        </p:nvPicPr>
        <p:blipFill>
          <a:blip r:embed="rId1"/>
          <a:stretch/>
        </p:blipFill>
        <p:spPr>
          <a:xfrm>
            <a:off x="316080" y="2103480"/>
            <a:ext cx="4645080" cy="4340160"/>
          </a:xfrm>
          <a:prstGeom prst="rect">
            <a:avLst/>
          </a:prstGeom>
          <a:ln w="0">
            <a:noFill/>
          </a:ln>
        </p:spPr>
      </p:pic>
      <p:pic>
        <p:nvPicPr>
          <p:cNvPr id="247" name="Picture 4" descr="https://upload.wikimedia.org/wikipedia/commons/2/23/Thermally_Agitated_Molecule.gif"/>
          <p:cNvPicPr/>
          <p:nvPr/>
        </p:nvPicPr>
        <p:blipFill>
          <a:blip r:embed="rId2"/>
          <a:stretch/>
        </p:blipFill>
        <p:spPr>
          <a:xfrm>
            <a:off x="5497560" y="2103480"/>
            <a:ext cx="4340160" cy="434016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504000" y="301320"/>
            <a:ext cx="9068400" cy="1258200"/>
          </a:xfrm>
          <a:prstGeom prst="rect">
            <a:avLst/>
          </a:prstGeom>
          <a:noFill/>
          <a:ln w="0">
            <a:noFill/>
          </a:ln>
        </p:spPr>
        <p:style>
          <a:lnRef idx="0"/>
          <a:fillRef idx="0"/>
          <a:effectRef idx="0"/>
          <a:fontRef idx="minor"/>
        </p:style>
      </p:sp>
      <p:sp>
        <p:nvSpPr>
          <p:cNvPr id="360" name="CustomShape 2"/>
          <p:cNvSpPr/>
          <p:nvPr/>
        </p:nvSpPr>
        <p:spPr>
          <a:xfrm>
            <a:off x="504000" y="1768680"/>
            <a:ext cx="9068760" cy="4380840"/>
          </a:xfrm>
          <a:prstGeom prst="rect">
            <a:avLst/>
          </a:prstGeom>
          <a:noFill/>
          <a:ln w="0">
            <a:noFill/>
          </a:ln>
        </p:spPr>
        <p:style>
          <a:lnRef idx="0"/>
          <a:fillRef idx="0"/>
          <a:effectRef idx="0"/>
          <a:fontRef idx="minor"/>
        </p:style>
      </p:sp>
      <p:pic>
        <p:nvPicPr>
          <p:cNvPr id="361" name="Picture 2" descr=""/>
          <p:cNvPicPr/>
          <p:nvPr/>
        </p:nvPicPr>
        <p:blipFill>
          <a:blip r:embed="rId1"/>
          <a:stretch/>
        </p:blipFill>
        <p:spPr>
          <a:xfrm>
            <a:off x="0" y="1494000"/>
            <a:ext cx="10078560" cy="6398640"/>
          </a:xfrm>
          <a:prstGeom prst="rect">
            <a:avLst/>
          </a:prstGeom>
          <a:ln w="9360">
            <a:noFill/>
          </a:ln>
        </p:spPr>
      </p:pic>
      <p:sp>
        <p:nvSpPr>
          <p:cNvPr id="362" name="CustomShape 3"/>
          <p:cNvSpPr/>
          <p:nvPr/>
        </p:nvSpPr>
        <p:spPr>
          <a:xfrm>
            <a:off x="0" y="198360"/>
            <a:ext cx="10078560" cy="10645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200" spc="-1" strike="noStrike">
                <a:solidFill>
                  <a:srgbClr val="000000"/>
                </a:solidFill>
                <a:latin typeface="Arial"/>
                <a:ea typeface="DejaVu Sans"/>
              </a:rPr>
              <a:t>Bewoner klaagde over comfort in favoriete hoek</a:t>
            </a:r>
            <a:endParaRPr b="0" lang="nl-NL" sz="3200" spc="-1" strike="noStrike">
              <a:latin typeface="Arial"/>
            </a:endParaRPr>
          </a:p>
          <a:p>
            <a:pPr algn="ctr">
              <a:lnSpc>
                <a:spcPct val="100000"/>
              </a:lnSpc>
              <a:buNone/>
            </a:pPr>
            <a:r>
              <a:rPr b="1" lang="en-US" sz="3200" spc="-1" strike="noStrike">
                <a:solidFill>
                  <a:srgbClr val="000000"/>
                </a:solidFill>
                <a:latin typeface="Arial"/>
                <a:ea typeface="DejaVu Sans"/>
              </a:rPr>
              <a:t>Wat valt je op ?</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CustomShape 1"/>
          <p:cNvSpPr/>
          <p:nvPr/>
        </p:nvSpPr>
        <p:spPr>
          <a:xfrm>
            <a:off x="504000" y="301320"/>
            <a:ext cx="9068400" cy="1258200"/>
          </a:xfrm>
          <a:prstGeom prst="rect">
            <a:avLst/>
          </a:prstGeom>
          <a:noFill/>
          <a:ln w="0">
            <a:noFill/>
          </a:ln>
        </p:spPr>
        <p:style>
          <a:lnRef idx="0"/>
          <a:fillRef idx="0"/>
          <a:effectRef idx="0"/>
          <a:fontRef idx="minor"/>
        </p:style>
      </p:sp>
      <p:sp>
        <p:nvSpPr>
          <p:cNvPr id="364" name="CustomShape 2"/>
          <p:cNvSpPr/>
          <p:nvPr/>
        </p:nvSpPr>
        <p:spPr>
          <a:xfrm>
            <a:off x="504000" y="1768680"/>
            <a:ext cx="9069480" cy="4381560"/>
          </a:xfrm>
          <a:prstGeom prst="rect">
            <a:avLst/>
          </a:prstGeom>
          <a:noFill/>
          <a:ln w="0">
            <a:noFill/>
          </a:ln>
        </p:spPr>
        <p:style>
          <a:lnRef idx="0"/>
          <a:fillRef idx="0"/>
          <a:effectRef idx="0"/>
          <a:fontRef idx="minor"/>
        </p:style>
      </p:sp>
      <p:pic>
        <p:nvPicPr>
          <p:cNvPr id="365" name="Picture 2" descr=""/>
          <p:cNvPicPr/>
          <p:nvPr/>
        </p:nvPicPr>
        <p:blipFill>
          <a:blip r:embed="rId1"/>
          <a:stretch/>
        </p:blipFill>
        <p:spPr>
          <a:xfrm>
            <a:off x="0" y="808200"/>
            <a:ext cx="10078560" cy="6244920"/>
          </a:xfrm>
          <a:prstGeom prst="rect">
            <a:avLst/>
          </a:prstGeom>
          <a:ln w="9360">
            <a:noFill/>
          </a:ln>
        </p:spPr>
      </p:pic>
      <p:sp>
        <p:nvSpPr>
          <p:cNvPr id="366" name="CustomShape 3"/>
          <p:cNvSpPr/>
          <p:nvPr/>
        </p:nvSpPr>
        <p:spPr>
          <a:xfrm>
            <a:off x="468360" y="122400"/>
            <a:ext cx="914184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200" spc="-1" strike="noStrike">
                <a:solidFill>
                  <a:srgbClr val="000000"/>
                </a:solidFill>
                <a:latin typeface="Arial"/>
                <a:ea typeface="DejaVu Sans"/>
              </a:rPr>
              <a:t>Koude brug / geometrie ??</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504000" y="301320"/>
            <a:ext cx="9068400" cy="1258200"/>
          </a:xfrm>
          <a:prstGeom prst="rect">
            <a:avLst/>
          </a:prstGeom>
          <a:noFill/>
          <a:ln w="0">
            <a:noFill/>
          </a:ln>
        </p:spPr>
        <p:style>
          <a:lnRef idx="0"/>
          <a:fillRef idx="0"/>
          <a:effectRef idx="0"/>
          <a:fontRef idx="minor"/>
        </p:style>
      </p:sp>
      <p:sp>
        <p:nvSpPr>
          <p:cNvPr id="368" name="CustomShape 2"/>
          <p:cNvSpPr/>
          <p:nvPr/>
        </p:nvSpPr>
        <p:spPr>
          <a:xfrm>
            <a:off x="504000" y="1768680"/>
            <a:ext cx="9068760" cy="4380840"/>
          </a:xfrm>
          <a:prstGeom prst="rect">
            <a:avLst/>
          </a:prstGeom>
          <a:noFill/>
          <a:ln w="0">
            <a:noFill/>
          </a:ln>
        </p:spPr>
        <p:style>
          <a:lnRef idx="0"/>
          <a:fillRef idx="0"/>
          <a:effectRef idx="0"/>
          <a:fontRef idx="minor"/>
        </p:style>
      </p:sp>
      <p:pic>
        <p:nvPicPr>
          <p:cNvPr id="369" name="Picture 2" descr=""/>
          <p:cNvPicPr/>
          <p:nvPr/>
        </p:nvPicPr>
        <p:blipFill>
          <a:blip r:embed="rId1"/>
          <a:stretch/>
        </p:blipFill>
        <p:spPr>
          <a:xfrm>
            <a:off x="0" y="960480"/>
            <a:ext cx="10078560" cy="6170040"/>
          </a:xfrm>
          <a:prstGeom prst="rect">
            <a:avLst/>
          </a:prstGeom>
          <a:ln w="9360">
            <a:noFill/>
          </a:ln>
        </p:spPr>
      </p:pic>
      <p:sp>
        <p:nvSpPr>
          <p:cNvPr id="370" name="CustomShape 3"/>
          <p:cNvSpPr/>
          <p:nvPr/>
        </p:nvSpPr>
        <p:spPr>
          <a:xfrm>
            <a:off x="468360" y="198360"/>
            <a:ext cx="914184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200" spc="-1" strike="noStrike">
                <a:solidFill>
                  <a:srgbClr val="000000"/>
                </a:solidFill>
                <a:latin typeface="Arial"/>
                <a:ea typeface="DejaVu Sans"/>
              </a:rPr>
              <a:t>Vloerverwarming ???</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504000" y="301320"/>
            <a:ext cx="9068400" cy="1258200"/>
          </a:xfrm>
          <a:prstGeom prst="rect">
            <a:avLst/>
          </a:prstGeom>
          <a:noFill/>
          <a:ln w="0">
            <a:noFill/>
          </a:ln>
        </p:spPr>
        <p:style>
          <a:lnRef idx="0"/>
          <a:fillRef idx="0"/>
          <a:effectRef idx="0"/>
          <a:fontRef idx="minor"/>
        </p:style>
      </p:sp>
      <p:sp>
        <p:nvSpPr>
          <p:cNvPr id="372" name="CustomShape 2"/>
          <p:cNvSpPr/>
          <p:nvPr/>
        </p:nvSpPr>
        <p:spPr>
          <a:xfrm>
            <a:off x="504000" y="1768680"/>
            <a:ext cx="9068760" cy="4380840"/>
          </a:xfrm>
          <a:prstGeom prst="rect">
            <a:avLst/>
          </a:prstGeom>
          <a:noFill/>
          <a:ln w="0">
            <a:noFill/>
          </a:ln>
        </p:spPr>
        <p:style>
          <a:lnRef idx="0"/>
          <a:fillRef idx="0"/>
          <a:effectRef idx="0"/>
          <a:fontRef idx="minor"/>
        </p:style>
      </p:sp>
      <p:pic>
        <p:nvPicPr>
          <p:cNvPr id="373" name="Picture 2" descr=""/>
          <p:cNvPicPr/>
          <p:nvPr/>
        </p:nvPicPr>
        <p:blipFill>
          <a:blip r:embed="rId1"/>
          <a:stretch/>
        </p:blipFill>
        <p:spPr>
          <a:xfrm>
            <a:off x="0" y="884160"/>
            <a:ext cx="10078560" cy="6170040"/>
          </a:xfrm>
          <a:prstGeom prst="rect">
            <a:avLst/>
          </a:prstGeom>
          <a:ln w="9360">
            <a:noFill/>
          </a:ln>
        </p:spPr>
      </p:pic>
      <p:sp>
        <p:nvSpPr>
          <p:cNvPr id="374" name="CustomShape 3"/>
          <p:cNvSpPr/>
          <p:nvPr/>
        </p:nvSpPr>
        <p:spPr>
          <a:xfrm>
            <a:off x="468360" y="198360"/>
            <a:ext cx="921816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200" spc="-1" strike="noStrike">
                <a:solidFill>
                  <a:srgbClr val="000000"/>
                </a:solidFill>
                <a:latin typeface="Arial"/>
                <a:ea typeface="DejaVu Sans"/>
              </a:rPr>
              <a:t>Sluipverbruiker</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504000" y="301320"/>
            <a:ext cx="9068400" cy="1258200"/>
          </a:xfrm>
          <a:prstGeom prst="rect">
            <a:avLst/>
          </a:prstGeom>
          <a:noFill/>
          <a:ln w="0">
            <a:noFill/>
          </a:ln>
        </p:spPr>
        <p:style>
          <a:lnRef idx="0"/>
          <a:fillRef idx="0"/>
          <a:effectRef idx="0"/>
          <a:fontRef idx="minor"/>
        </p:style>
      </p:sp>
      <p:sp>
        <p:nvSpPr>
          <p:cNvPr id="376" name="CustomShape 2"/>
          <p:cNvSpPr/>
          <p:nvPr/>
        </p:nvSpPr>
        <p:spPr>
          <a:xfrm>
            <a:off x="504000" y="1768680"/>
            <a:ext cx="9068760" cy="4380840"/>
          </a:xfrm>
          <a:prstGeom prst="rect">
            <a:avLst/>
          </a:prstGeom>
          <a:noFill/>
          <a:ln w="0">
            <a:noFill/>
          </a:ln>
        </p:spPr>
        <p:style>
          <a:lnRef idx="0"/>
          <a:fillRef idx="0"/>
          <a:effectRef idx="0"/>
          <a:fontRef idx="minor"/>
        </p:style>
      </p:sp>
      <p:pic>
        <p:nvPicPr>
          <p:cNvPr id="377" name="Picture 2" descr=""/>
          <p:cNvPicPr/>
          <p:nvPr/>
        </p:nvPicPr>
        <p:blipFill>
          <a:blip r:embed="rId1"/>
          <a:stretch/>
        </p:blipFill>
        <p:spPr>
          <a:xfrm>
            <a:off x="0" y="960480"/>
            <a:ext cx="9991080" cy="6093720"/>
          </a:xfrm>
          <a:prstGeom prst="rect">
            <a:avLst/>
          </a:prstGeom>
          <a:ln w="9360">
            <a:noFill/>
          </a:ln>
        </p:spPr>
      </p:pic>
      <p:sp>
        <p:nvSpPr>
          <p:cNvPr id="378" name="CustomShape 3"/>
          <p:cNvSpPr/>
          <p:nvPr/>
        </p:nvSpPr>
        <p:spPr>
          <a:xfrm>
            <a:off x="392040" y="198360"/>
            <a:ext cx="8608320" cy="5778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200" spc="-1" strike="noStrike">
                <a:solidFill>
                  <a:srgbClr val="000000"/>
                </a:solidFill>
                <a:latin typeface="Arial"/>
                <a:ea typeface="DejaVu Sans"/>
              </a:rPr>
              <a:t>300 Watt R7 lamp</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504000" y="301320"/>
            <a:ext cx="9068400" cy="1258200"/>
          </a:xfrm>
          <a:prstGeom prst="rect">
            <a:avLst/>
          </a:prstGeom>
          <a:noFill/>
          <a:ln w="0">
            <a:noFill/>
          </a:ln>
        </p:spPr>
        <p:style>
          <a:lnRef idx="0"/>
          <a:fillRef idx="0"/>
          <a:effectRef idx="0"/>
          <a:fontRef idx="minor"/>
        </p:style>
      </p:sp>
      <p:sp>
        <p:nvSpPr>
          <p:cNvPr id="380" name="CustomShape 2"/>
          <p:cNvSpPr/>
          <p:nvPr/>
        </p:nvSpPr>
        <p:spPr>
          <a:xfrm>
            <a:off x="504000" y="1768680"/>
            <a:ext cx="9068760" cy="4380840"/>
          </a:xfrm>
          <a:prstGeom prst="rect">
            <a:avLst/>
          </a:prstGeom>
          <a:noFill/>
          <a:ln w="0">
            <a:noFill/>
          </a:ln>
        </p:spPr>
        <p:style>
          <a:lnRef idx="0"/>
          <a:fillRef idx="0"/>
          <a:effectRef idx="0"/>
          <a:fontRef idx="minor"/>
        </p:style>
      </p:sp>
      <p:pic>
        <p:nvPicPr>
          <p:cNvPr id="381" name="Picture 2" descr=""/>
          <p:cNvPicPr/>
          <p:nvPr/>
        </p:nvPicPr>
        <p:blipFill>
          <a:blip r:embed="rId1"/>
          <a:stretch/>
        </p:blipFill>
        <p:spPr>
          <a:xfrm>
            <a:off x="0" y="960480"/>
            <a:ext cx="10078560" cy="6093720"/>
          </a:xfrm>
          <a:prstGeom prst="rect">
            <a:avLst/>
          </a:prstGeom>
          <a:ln w="9360">
            <a:noFill/>
          </a:ln>
        </p:spPr>
      </p:pic>
      <p:sp>
        <p:nvSpPr>
          <p:cNvPr id="382" name="CustomShape 3"/>
          <p:cNvSpPr/>
          <p:nvPr/>
        </p:nvSpPr>
        <p:spPr>
          <a:xfrm>
            <a:off x="696960" y="274680"/>
            <a:ext cx="868464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200" spc="-1" strike="noStrike">
                <a:solidFill>
                  <a:srgbClr val="000000"/>
                </a:solidFill>
                <a:latin typeface="Arial"/>
                <a:ea typeface="DejaVu Sans"/>
              </a:rPr>
              <a:t>De bekende Ziggo box</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504000" y="301320"/>
            <a:ext cx="9068400" cy="1258200"/>
          </a:xfrm>
          <a:prstGeom prst="rect">
            <a:avLst/>
          </a:prstGeom>
          <a:noFill/>
          <a:ln w="0">
            <a:noFill/>
          </a:ln>
        </p:spPr>
        <p:style>
          <a:lnRef idx="0"/>
          <a:fillRef idx="0"/>
          <a:effectRef idx="0"/>
          <a:fontRef idx="minor"/>
        </p:style>
      </p:sp>
      <p:sp>
        <p:nvSpPr>
          <p:cNvPr id="384" name="CustomShape 2"/>
          <p:cNvSpPr/>
          <p:nvPr/>
        </p:nvSpPr>
        <p:spPr>
          <a:xfrm>
            <a:off x="504000" y="1768680"/>
            <a:ext cx="9068760" cy="4380840"/>
          </a:xfrm>
          <a:prstGeom prst="rect">
            <a:avLst/>
          </a:prstGeom>
          <a:noFill/>
          <a:ln w="0">
            <a:noFill/>
          </a:ln>
        </p:spPr>
        <p:style>
          <a:lnRef idx="0"/>
          <a:fillRef idx="0"/>
          <a:effectRef idx="0"/>
          <a:fontRef idx="minor"/>
        </p:style>
      </p:sp>
      <p:pic>
        <p:nvPicPr>
          <p:cNvPr id="385" name="Picture 2" descr=""/>
          <p:cNvPicPr/>
          <p:nvPr/>
        </p:nvPicPr>
        <p:blipFill>
          <a:blip r:embed="rId1"/>
          <a:stretch/>
        </p:blipFill>
        <p:spPr>
          <a:xfrm>
            <a:off x="0" y="960480"/>
            <a:ext cx="10078560" cy="6170040"/>
          </a:xfrm>
          <a:prstGeom prst="rect">
            <a:avLst/>
          </a:prstGeom>
          <a:ln w="9360">
            <a:noFill/>
          </a:ln>
        </p:spPr>
      </p:pic>
      <p:sp>
        <p:nvSpPr>
          <p:cNvPr id="386" name="CustomShape 3"/>
          <p:cNvSpPr/>
          <p:nvPr/>
        </p:nvSpPr>
        <p:spPr>
          <a:xfrm>
            <a:off x="316080" y="198360"/>
            <a:ext cx="959904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200" spc="-1" strike="noStrike">
                <a:solidFill>
                  <a:srgbClr val="000000"/>
                </a:solidFill>
                <a:latin typeface="Arial"/>
                <a:ea typeface="DejaVu Sans"/>
              </a:rPr>
              <a:t>Waarom is de bodem warmer ?</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7" name="Picture 10" descr="FLIR2178.jpg"/>
          <p:cNvPicPr/>
          <p:nvPr/>
        </p:nvPicPr>
        <p:blipFill>
          <a:blip r:embed="rId1"/>
          <a:stretch/>
        </p:blipFill>
        <p:spPr>
          <a:xfrm>
            <a:off x="3135240" y="2484360"/>
            <a:ext cx="4061520" cy="3045600"/>
          </a:xfrm>
          <a:prstGeom prst="rect">
            <a:avLst/>
          </a:prstGeom>
          <a:ln w="0">
            <a:noFill/>
          </a:ln>
        </p:spPr>
      </p:pic>
      <p:sp>
        <p:nvSpPr>
          <p:cNvPr id="388" name="CustomShape 1"/>
          <p:cNvSpPr/>
          <p:nvPr/>
        </p:nvSpPr>
        <p:spPr>
          <a:xfrm>
            <a:off x="5573880" y="351000"/>
            <a:ext cx="4112640" cy="16743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200" spc="-1" strike="noStrike">
                <a:solidFill>
                  <a:srgbClr val="000000"/>
                </a:solidFill>
                <a:latin typeface="Arial"/>
                <a:ea typeface="DejaVu Sans"/>
              </a:rPr>
              <a:t>Buiten</a:t>
            </a:r>
            <a:endParaRPr b="0" lang="nl-NL" sz="3200" spc="-1" strike="noStrike">
              <a:latin typeface="Arial"/>
            </a:endParaRPr>
          </a:p>
          <a:p>
            <a:pPr marL="216000" indent="-214200">
              <a:lnSpc>
                <a:spcPct val="100000"/>
              </a:lnSpc>
              <a:buClr>
                <a:srgbClr val="000000"/>
              </a:buClr>
              <a:buFont typeface="Arial"/>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Meer Overzicht</a:t>
            </a:r>
            <a:endParaRPr b="0" lang="nl-NL" sz="1800" spc="-1" strike="noStrike">
              <a:latin typeface="Arial"/>
            </a:endParaRPr>
          </a:p>
          <a:p>
            <a:pPr>
              <a:lnSpc>
                <a:spcPct val="100000"/>
              </a:lnSpc>
              <a:buNone/>
            </a:pPr>
            <a:endParaRPr b="0" lang="nl-NL" sz="1800" spc="-1" strike="noStrike">
              <a:latin typeface="Arial"/>
            </a:endParaRPr>
          </a:p>
          <a:p>
            <a:pPr marL="216000" indent="-214200">
              <a:lnSpc>
                <a:spcPct val="100000"/>
              </a:lnSpc>
              <a:buClr>
                <a:srgbClr val="000000"/>
              </a:buClr>
              <a:buFont typeface="Arial"/>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Meer last van reflectie</a:t>
            </a:r>
            <a:endParaRPr b="0" lang="nl-NL" sz="1800" spc="-1" strike="noStrike">
              <a:latin typeface="Arial"/>
            </a:endParaRPr>
          </a:p>
          <a:p>
            <a:pPr marL="216000" indent="-214200">
              <a:lnSpc>
                <a:spcPct val="100000"/>
              </a:lnSpc>
              <a:buClr>
                <a:srgbClr val="000000"/>
              </a:buClr>
              <a:buFont typeface="Arial"/>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Warm  = fout (behalve kieren !!)</a:t>
            </a:r>
            <a:endParaRPr b="0" lang="nl-NL" sz="1800" spc="-1" strike="noStrike">
              <a:latin typeface="Arial"/>
            </a:endParaRPr>
          </a:p>
        </p:txBody>
      </p:sp>
      <p:sp>
        <p:nvSpPr>
          <p:cNvPr id="389" name="CustomShape 2"/>
          <p:cNvSpPr/>
          <p:nvPr/>
        </p:nvSpPr>
        <p:spPr>
          <a:xfrm>
            <a:off x="239760" y="274680"/>
            <a:ext cx="3884040" cy="16743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200" spc="-1" strike="noStrike">
                <a:solidFill>
                  <a:srgbClr val="000000"/>
                </a:solidFill>
                <a:latin typeface="Arial"/>
                <a:ea typeface="DejaVu Sans"/>
              </a:rPr>
              <a:t>Binnen</a:t>
            </a:r>
            <a:endParaRPr b="0" lang="nl-NL" sz="3200" spc="-1" strike="noStrike">
              <a:latin typeface="Arial"/>
            </a:endParaRPr>
          </a:p>
          <a:p>
            <a:pPr marL="216000" indent="-214200">
              <a:lnSpc>
                <a:spcPct val="100000"/>
              </a:lnSpc>
              <a:buClr>
                <a:srgbClr val="000000"/>
              </a:buClr>
              <a:buFont typeface="Arial"/>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Groter Detail</a:t>
            </a:r>
            <a:endParaRPr b="0" lang="nl-NL" sz="1800" spc="-1" strike="noStrike">
              <a:latin typeface="Arial"/>
            </a:endParaRPr>
          </a:p>
          <a:p>
            <a:pPr marL="216000" indent="-214200">
              <a:lnSpc>
                <a:spcPct val="100000"/>
              </a:lnSpc>
              <a:buClr>
                <a:srgbClr val="000000"/>
              </a:buClr>
              <a:buFont typeface="Arial"/>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Groter verschil (Rsi&gt;Rse)</a:t>
            </a:r>
            <a:endParaRPr b="0" lang="nl-NL" sz="1800" spc="-1" strike="noStrike">
              <a:latin typeface="Arial"/>
            </a:endParaRPr>
          </a:p>
          <a:p>
            <a:pPr marL="216000" indent="-214200">
              <a:lnSpc>
                <a:spcPct val="100000"/>
              </a:lnSpc>
              <a:buClr>
                <a:srgbClr val="000000"/>
              </a:buClr>
              <a:buFont typeface="Arial"/>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Geen Last van de Hemel</a:t>
            </a:r>
            <a:endParaRPr b="0" lang="nl-NL" sz="1800" spc="-1" strike="noStrike">
              <a:latin typeface="Arial"/>
            </a:endParaRPr>
          </a:p>
          <a:p>
            <a:pPr marL="216000" indent="-214200">
              <a:lnSpc>
                <a:spcPct val="100000"/>
              </a:lnSpc>
              <a:buClr>
                <a:srgbClr val="000000"/>
              </a:buClr>
              <a:buFont typeface="Arial"/>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Koud = fout</a:t>
            </a:r>
            <a:endParaRPr b="0" lang="nl-NL" sz="1800" spc="-1" strike="noStrike">
              <a:latin typeface="Arial"/>
            </a:endParaRPr>
          </a:p>
        </p:txBody>
      </p:sp>
      <p:pic>
        <p:nvPicPr>
          <p:cNvPr id="390" name="Picture 7" descr="FLIR2156.jpg"/>
          <p:cNvPicPr/>
          <p:nvPr/>
        </p:nvPicPr>
        <p:blipFill>
          <a:blip r:embed="rId2"/>
          <a:stretch/>
        </p:blipFill>
        <p:spPr>
          <a:xfrm>
            <a:off x="6564240" y="4495320"/>
            <a:ext cx="3513960" cy="2634840"/>
          </a:xfrm>
          <a:prstGeom prst="rect">
            <a:avLst/>
          </a:prstGeom>
          <a:ln w="0">
            <a:noFill/>
          </a:ln>
        </p:spPr>
      </p:pic>
      <p:pic>
        <p:nvPicPr>
          <p:cNvPr id="391" name="Picture 9" descr="FLIR2228.jpg"/>
          <p:cNvPicPr/>
          <p:nvPr/>
        </p:nvPicPr>
        <p:blipFill>
          <a:blip r:embed="rId3"/>
          <a:stretch/>
        </p:blipFill>
        <p:spPr>
          <a:xfrm>
            <a:off x="163440" y="4465800"/>
            <a:ext cx="3655080" cy="2740680"/>
          </a:xfrm>
          <a:prstGeom prst="rect">
            <a:avLst/>
          </a:prstGeom>
          <a:ln w="0">
            <a:noFill/>
          </a:ln>
        </p:spPr>
      </p:pic>
      <p:sp>
        <p:nvSpPr>
          <p:cNvPr id="392" name="CustomShape 3"/>
          <p:cNvSpPr/>
          <p:nvPr/>
        </p:nvSpPr>
        <p:spPr>
          <a:xfrm>
            <a:off x="4049640" y="5989680"/>
            <a:ext cx="266436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200" spc="-1" strike="noStrike">
                <a:solidFill>
                  <a:srgbClr val="000000"/>
                </a:solidFill>
                <a:latin typeface="Arial"/>
                <a:ea typeface="DejaVu Sans"/>
              </a:rPr>
              <a:t>Bewaar de laatste foto</a:t>
            </a:r>
            <a:endParaRPr b="0" lang="nl-NL" sz="3200" spc="-1" strike="noStrike">
              <a:latin typeface="Arial"/>
            </a:endParaRPr>
          </a:p>
        </p:txBody>
      </p:sp>
      <p:sp>
        <p:nvSpPr>
          <p:cNvPr id="393" name="CustomShape 4"/>
          <p:cNvSpPr/>
          <p:nvPr/>
        </p:nvSpPr>
        <p:spPr>
          <a:xfrm>
            <a:off x="4278240" y="274680"/>
            <a:ext cx="83592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200" spc="-1" strike="noStrike">
                <a:solidFill>
                  <a:srgbClr val="000000"/>
                </a:solidFill>
                <a:latin typeface="Arial"/>
                <a:ea typeface="DejaVu Sans"/>
              </a:rPr>
              <a:t>OF</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504000" y="301320"/>
            <a:ext cx="9068400" cy="58032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3200" spc="-1" strike="noStrike">
                <a:solidFill>
                  <a:srgbClr val="000000"/>
                </a:solidFill>
                <a:latin typeface="Arial"/>
                <a:ea typeface="DejaVu Sans"/>
              </a:rPr>
              <a:t>Deur naar onverwarmde ruimte (1/2)</a:t>
            </a:r>
            <a:endParaRPr b="0" lang="nl-NL" sz="3200" spc="-1" strike="noStrike">
              <a:latin typeface="Arial"/>
            </a:endParaRPr>
          </a:p>
        </p:txBody>
      </p:sp>
      <p:sp>
        <p:nvSpPr>
          <p:cNvPr id="395" name="CustomShape 2"/>
          <p:cNvSpPr/>
          <p:nvPr/>
        </p:nvSpPr>
        <p:spPr>
          <a:xfrm>
            <a:off x="504000" y="1768680"/>
            <a:ext cx="9069480" cy="4381560"/>
          </a:xfrm>
          <a:prstGeom prst="rect">
            <a:avLst/>
          </a:prstGeom>
          <a:noFill/>
          <a:ln w="0">
            <a:noFill/>
          </a:ln>
        </p:spPr>
        <p:style>
          <a:lnRef idx="0"/>
          <a:fillRef idx="0"/>
          <a:effectRef idx="0"/>
          <a:fontRef idx="minor"/>
        </p:style>
      </p:sp>
      <p:pic>
        <p:nvPicPr>
          <p:cNvPr id="396" name="Picture 2" descr=""/>
          <p:cNvPicPr/>
          <p:nvPr/>
        </p:nvPicPr>
        <p:blipFill>
          <a:blip r:embed="rId1"/>
          <a:stretch/>
        </p:blipFill>
        <p:spPr>
          <a:xfrm>
            <a:off x="163440" y="884160"/>
            <a:ext cx="7846560" cy="6170040"/>
          </a:xfrm>
          <a:prstGeom prst="rect">
            <a:avLst/>
          </a:prstGeom>
          <a:ln w="936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504000" y="301320"/>
            <a:ext cx="9068400" cy="58032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3200" spc="-1" strike="noStrike">
                <a:solidFill>
                  <a:srgbClr val="000000"/>
                </a:solidFill>
                <a:latin typeface="Arial"/>
                <a:ea typeface="DejaVu Sans"/>
              </a:rPr>
              <a:t>Deur naar verwarmde ruimte (2/2)</a:t>
            </a:r>
            <a:endParaRPr b="0" lang="nl-NL" sz="3200" spc="-1" strike="noStrike">
              <a:latin typeface="Arial"/>
            </a:endParaRPr>
          </a:p>
        </p:txBody>
      </p:sp>
      <p:sp>
        <p:nvSpPr>
          <p:cNvPr id="398" name="CustomShape 2"/>
          <p:cNvSpPr/>
          <p:nvPr/>
        </p:nvSpPr>
        <p:spPr>
          <a:xfrm>
            <a:off x="4583160" y="1417680"/>
            <a:ext cx="9068400" cy="125820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US" sz="1800" spc="-1" strike="noStrike">
                <a:solidFill>
                  <a:srgbClr val="000000"/>
                </a:solidFill>
                <a:latin typeface="Arial"/>
                <a:ea typeface="DejaVu Sans"/>
              </a:rPr>
              <a:t>s</a:t>
            </a:r>
            <a:endParaRPr b="0" lang="nl-NL" sz="1800" spc="-1" strike="noStrike">
              <a:latin typeface="Arial"/>
            </a:endParaRPr>
          </a:p>
        </p:txBody>
      </p:sp>
      <p:pic>
        <p:nvPicPr>
          <p:cNvPr id="399" name="Picture 2" descr=""/>
          <p:cNvPicPr/>
          <p:nvPr/>
        </p:nvPicPr>
        <p:blipFill>
          <a:blip r:embed="rId1"/>
          <a:stretch/>
        </p:blipFill>
        <p:spPr>
          <a:xfrm>
            <a:off x="163440" y="1036800"/>
            <a:ext cx="4264560" cy="3197880"/>
          </a:xfrm>
          <a:prstGeom prst="rect">
            <a:avLst/>
          </a:prstGeom>
          <a:ln w="9360">
            <a:noFill/>
          </a:ln>
        </p:spPr>
      </p:pic>
      <p:pic>
        <p:nvPicPr>
          <p:cNvPr id="400" name="Picture 2" descr=""/>
          <p:cNvPicPr/>
          <p:nvPr/>
        </p:nvPicPr>
        <p:blipFill>
          <a:blip r:embed="rId2"/>
          <a:stretch/>
        </p:blipFill>
        <p:spPr>
          <a:xfrm>
            <a:off x="3059280" y="1646280"/>
            <a:ext cx="7007760" cy="5255280"/>
          </a:xfrm>
          <a:prstGeom prst="rect">
            <a:avLst/>
          </a:prstGeom>
          <a:ln w="936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504000" y="301320"/>
            <a:ext cx="9068400" cy="1258200"/>
          </a:xfrm>
          <a:prstGeom prst="rect">
            <a:avLst/>
          </a:prstGeom>
          <a:noFill/>
          <a:ln w="0">
            <a:noFill/>
          </a:ln>
        </p:spPr>
        <p:style>
          <a:lnRef idx="0"/>
          <a:fillRef idx="0"/>
          <a:effectRef idx="0"/>
          <a:fontRef idx="minor"/>
        </p:style>
      </p:sp>
      <p:sp>
        <p:nvSpPr>
          <p:cNvPr id="249" name="CustomShape 2"/>
          <p:cNvSpPr/>
          <p:nvPr/>
        </p:nvSpPr>
        <p:spPr>
          <a:xfrm>
            <a:off x="504000" y="1768680"/>
            <a:ext cx="9068760" cy="4380840"/>
          </a:xfrm>
          <a:prstGeom prst="rect">
            <a:avLst/>
          </a:prstGeom>
          <a:noFill/>
          <a:ln w="0">
            <a:noFill/>
          </a:ln>
        </p:spPr>
        <p:style>
          <a:lnRef idx="0"/>
          <a:fillRef idx="0"/>
          <a:effectRef idx="0"/>
          <a:fontRef idx="minor"/>
        </p:style>
      </p:sp>
      <p:sp>
        <p:nvSpPr>
          <p:cNvPr id="250" name="CustomShape 3"/>
          <p:cNvSpPr/>
          <p:nvPr/>
        </p:nvSpPr>
        <p:spPr>
          <a:xfrm>
            <a:off x="773280" y="351000"/>
            <a:ext cx="807480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200" spc="-1" strike="noStrike">
                <a:solidFill>
                  <a:srgbClr val="000000"/>
                </a:solidFill>
                <a:latin typeface="Arial"/>
                <a:ea typeface="DejaVu Sans"/>
              </a:rPr>
              <a:t>Warmtestraling = Lichtstraling</a:t>
            </a:r>
            <a:endParaRPr b="0" lang="nl-NL" sz="3200" spc="-1" strike="noStrike">
              <a:latin typeface="Arial"/>
            </a:endParaRPr>
          </a:p>
        </p:txBody>
      </p:sp>
      <p:sp>
        <p:nvSpPr>
          <p:cNvPr id="251" name="CustomShape 4"/>
          <p:cNvSpPr/>
          <p:nvPr/>
        </p:nvSpPr>
        <p:spPr>
          <a:xfrm>
            <a:off x="773280" y="1036800"/>
            <a:ext cx="8303400" cy="1278360"/>
          </a:xfrm>
          <a:prstGeom prst="rect">
            <a:avLst/>
          </a:prstGeom>
          <a:noFill/>
          <a:ln w="0">
            <a:solidFill>
              <a:srgbClr val="4f81bd"/>
            </a:solidFill>
          </a:ln>
        </p:spPr>
        <p:style>
          <a:lnRef idx="0"/>
          <a:fillRef idx="0"/>
          <a:effectRef idx="0"/>
          <a:fontRef idx="minor"/>
        </p:style>
        <p:txBody>
          <a:bodyPr lIns="90000" rIns="90000" tIns="45000" bIns="45000" anchor="t">
            <a:spAutoFit/>
          </a:bodyPr>
          <a:p>
            <a:pPr marL="216000" indent="-214200">
              <a:lnSpc>
                <a:spcPct val="100000"/>
              </a:lnSpc>
              <a:buClr>
                <a:srgbClr val="000000"/>
              </a:buClr>
              <a:buFont typeface="Arial"/>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Elektromagnetische golf (net zoals Wifi of 4G)</a:t>
            </a:r>
            <a:endParaRPr b="0" lang="nl-NL" sz="1800" spc="-1" strike="noStrike">
              <a:latin typeface="Arial"/>
            </a:endParaRPr>
          </a:p>
          <a:p>
            <a:pPr marL="216000" indent="-214200">
              <a:lnSpc>
                <a:spcPct val="100000"/>
              </a:lnSpc>
              <a:buClr>
                <a:srgbClr val="000000"/>
              </a:buClr>
              <a:buFont typeface="Arial"/>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Heeft geen medium nodig om zich (met de lichtsnelheid) voort te planten</a:t>
            </a:r>
            <a:endParaRPr b="0" lang="nl-NL" sz="1800" spc="-1" strike="noStrike">
              <a:latin typeface="Arial"/>
            </a:endParaRPr>
          </a:p>
          <a:p>
            <a:pPr marL="216000" indent="-214200">
              <a:lnSpc>
                <a:spcPct val="100000"/>
              </a:lnSpc>
              <a:buClr>
                <a:srgbClr val="000000"/>
              </a:buClr>
              <a:buFont typeface="Arial"/>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Golflengte scheelt een klein beetje:    Licht=0.5 um    Warmte=10 um</a:t>
            </a:r>
            <a:endParaRPr b="0" lang="nl-NL" sz="1800" spc="-1" strike="noStrike">
              <a:latin typeface="Arial"/>
            </a:endParaRPr>
          </a:p>
          <a:p>
            <a:pPr marL="216000" indent="-214200">
              <a:lnSpc>
                <a:spcPct val="100000"/>
              </a:lnSpc>
              <a:buClr>
                <a:srgbClr val="000000"/>
              </a:buClr>
              <a:buFont typeface="Arial"/>
              <a:buChar char="•"/>
            </a:pPr>
            <a:r>
              <a:rPr b="0" lang="en-US" sz="1800" spc="-1" strike="noStrike">
                <a:solidFill>
                  <a:srgbClr val="000000"/>
                </a:solidFill>
                <a:latin typeface="Arial"/>
                <a:ea typeface="DejaVu Sans"/>
              </a:rPr>
              <a:t> </a:t>
            </a:r>
            <a:r>
              <a:rPr b="1" lang="en-US" sz="2400" spc="-1" strike="noStrike">
                <a:solidFill>
                  <a:srgbClr val="000000"/>
                </a:solidFill>
                <a:latin typeface="Arial"/>
                <a:ea typeface="DejaVu Sans"/>
              </a:rPr>
              <a:t>Emissiviteit</a:t>
            </a:r>
            <a:r>
              <a:rPr b="0" lang="en-US" sz="2400" spc="-1" strike="noStrike">
                <a:solidFill>
                  <a:srgbClr val="000000"/>
                </a:solidFill>
                <a:latin typeface="Arial"/>
                <a:ea typeface="DejaVu Sans"/>
              </a:rPr>
              <a:t> </a:t>
            </a:r>
            <a:r>
              <a:rPr b="0" lang="en-US" sz="1800" spc="-1" strike="noStrike">
                <a:solidFill>
                  <a:srgbClr val="000000"/>
                </a:solidFill>
                <a:latin typeface="Arial"/>
                <a:ea typeface="DejaVu Sans"/>
              </a:rPr>
              <a:t>= Absorptie</a:t>
            </a:r>
            <a:endParaRPr b="0" lang="nl-NL" sz="1800" spc="-1" strike="noStrike">
              <a:latin typeface="Arial"/>
            </a:endParaRPr>
          </a:p>
        </p:txBody>
      </p:sp>
      <p:pic>
        <p:nvPicPr>
          <p:cNvPr id="252" name="Picture 2" descr="Light Reflection, Transmission, Absorption"/>
          <p:cNvPicPr/>
          <p:nvPr/>
        </p:nvPicPr>
        <p:blipFill>
          <a:blip r:embed="rId1"/>
          <a:stretch/>
        </p:blipFill>
        <p:spPr>
          <a:xfrm>
            <a:off x="620640" y="2408400"/>
            <a:ext cx="8912520" cy="479916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544680" y="301320"/>
            <a:ext cx="9027720" cy="73332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1" lang="en-US" sz="3200" spc="-1" strike="noStrike">
                <a:solidFill>
                  <a:srgbClr val="000000"/>
                </a:solidFill>
                <a:latin typeface="Arial"/>
                <a:ea typeface="DejaVu Sans"/>
              </a:rPr>
              <a:t>Als je een ongelovige dokter hebt</a:t>
            </a:r>
            <a:endParaRPr b="0" lang="nl-NL" sz="3200" spc="-1" strike="noStrike">
              <a:latin typeface="Arial"/>
            </a:endParaRPr>
          </a:p>
        </p:txBody>
      </p:sp>
      <p:sp>
        <p:nvSpPr>
          <p:cNvPr id="402" name="CustomShape 2"/>
          <p:cNvSpPr/>
          <p:nvPr/>
        </p:nvSpPr>
        <p:spPr>
          <a:xfrm>
            <a:off x="504000" y="1768680"/>
            <a:ext cx="9069480" cy="4381560"/>
          </a:xfrm>
          <a:prstGeom prst="rect">
            <a:avLst/>
          </a:prstGeom>
          <a:noFill/>
          <a:ln w="0">
            <a:noFill/>
          </a:ln>
        </p:spPr>
        <p:style>
          <a:lnRef idx="0"/>
          <a:fillRef idx="0"/>
          <a:effectRef idx="0"/>
          <a:fontRef idx="minor"/>
        </p:style>
      </p:sp>
      <p:pic>
        <p:nvPicPr>
          <p:cNvPr id="403" name="Picture 2" descr="E:\NextCloud_Stef\Data\_Energie_Cafe\ECCM_Warmtebeeld_Cursus\FLIR0702.jpg"/>
          <p:cNvPicPr/>
          <p:nvPr/>
        </p:nvPicPr>
        <p:blipFill>
          <a:blip r:embed="rId1"/>
          <a:stretch/>
        </p:blipFill>
        <p:spPr>
          <a:xfrm>
            <a:off x="1230480" y="1417680"/>
            <a:ext cx="7922520" cy="540792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504000" y="301320"/>
            <a:ext cx="9068400" cy="65700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1" lang="en-US" sz="3200" spc="-1" strike="noStrike">
                <a:solidFill>
                  <a:srgbClr val="000000"/>
                </a:solidFill>
                <a:latin typeface="Arial"/>
                <a:ea typeface="DejaVu Sans"/>
              </a:rPr>
              <a:t>Flir Thermal Studio  (1/2)</a:t>
            </a:r>
            <a:endParaRPr b="0" lang="nl-NL" sz="3200" spc="-1" strike="noStrike">
              <a:latin typeface="Arial"/>
            </a:endParaRPr>
          </a:p>
        </p:txBody>
      </p:sp>
      <p:pic>
        <p:nvPicPr>
          <p:cNvPr id="405" name="Picture 2" descr="E:\NextCloud_Stef\Data\_Energie_Cafe\ECCM_Warmtebeeld_Cursus\Flir4.PNG"/>
          <p:cNvPicPr/>
          <p:nvPr/>
        </p:nvPicPr>
        <p:blipFill>
          <a:blip r:embed="rId1"/>
          <a:stretch/>
        </p:blipFill>
        <p:spPr>
          <a:xfrm>
            <a:off x="0" y="1112760"/>
            <a:ext cx="10078560" cy="547128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504000" y="301320"/>
            <a:ext cx="9068400" cy="1258200"/>
          </a:xfrm>
          <a:prstGeom prst="rect">
            <a:avLst/>
          </a:prstGeom>
          <a:noFill/>
          <a:ln w="0">
            <a:noFill/>
          </a:ln>
        </p:spPr>
        <p:style>
          <a:lnRef idx="0"/>
          <a:fillRef idx="0"/>
          <a:effectRef idx="0"/>
          <a:fontRef idx="minor"/>
        </p:style>
      </p:sp>
      <p:pic>
        <p:nvPicPr>
          <p:cNvPr id="407" name="Picture 2" descr="E:\NextCloud_Stef\Data\_Energie_Cafe\ECCM_Warmtebeeld_Cursus\Flir5.PNG"/>
          <p:cNvPicPr/>
          <p:nvPr/>
        </p:nvPicPr>
        <p:blipFill>
          <a:blip r:embed="rId1"/>
          <a:stretch/>
        </p:blipFill>
        <p:spPr>
          <a:xfrm>
            <a:off x="0" y="683280"/>
            <a:ext cx="10078560" cy="6190920"/>
          </a:xfrm>
          <a:prstGeom prst="rect">
            <a:avLst/>
          </a:prstGeom>
          <a:ln w="0">
            <a:noFill/>
          </a:ln>
        </p:spPr>
      </p:pic>
      <p:sp>
        <p:nvSpPr>
          <p:cNvPr id="408" name="CustomShape 2"/>
          <p:cNvSpPr/>
          <p:nvPr/>
        </p:nvSpPr>
        <p:spPr>
          <a:xfrm>
            <a:off x="504000" y="301320"/>
            <a:ext cx="9068400" cy="65700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1" lang="en-US" sz="3200" spc="-1" strike="noStrike">
                <a:solidFill>
                  <a:srgbClr val="000000"/>
                </a:solidFill>
                <a:latin typeface="Arial"/>
                <a:ea typeface="DejaVu Sans"/>
              </a:rPr>
              <a:t>Flir Thermal Studio  (2/2)</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504000" y="301320"/>
            <a:ext cx="9068400" cy="49240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1" lang="en-US" sz="3200" spc="-1" strike="noStrike">
                <a:solidFill>
                  <a:srgbClr val="000000"/>
                </a:solidFill>
                <a:latin typeface="Arial"/>
                <a:ea typeface="DejaVu Sans"/>
              </a:rPr>
              <a:t>Instellingen</a:t>
            </a:r>
            <a:br/>
            <a:br/>
            <a:r>
              <a:rPr b="1" lang="en-US" sz="3200" spc="-1" strike="noStrike">
                <a:solidFill>
                  <a:srgbClr val="000000"/>
                </a:solidFill>
                <a:latin typeface="Arial"/>
                <a:ea typeface="DejaVu Sans"/>
              </a:rPr>
              <a:t>Zie document op de website</a:t>
            </a:r>
            <a:br/>
            <a:br/>
            <a:br/>
            <a:br/>
            <a:r>
              <a:rPr b="1" lang="en-US" sz="3200" spc="-1" strike="noStrike">
                <a:solidFill>
                  <a:srgbClr val="000000"/>
                </a:solidFill>
                <a:latin typeface="Arial"/>
                <a:ea typeface="DejaVu Sans"/>
              </a:rPr>
              <a:t>Bediening</a:t>
            </a:r>
            <a:br/>
            <a:br/>
            <a:r>
              <a:rPr b="1" lang="en-US" sz="3200" spc="-1" strike="noStrike">
                <a:solidFill>
                  <a:srgbClr val="000000"/>
                </a:solidFill>
                <a:latin typeface="Arial"/>
                <a:ea typeface="DejaVu Sans"/>
              </a:rPr>
              <a:t>Zie document op de website</a:t>
            </a:r>
            <a:br/>
            <a:br/>
            <a:br/>
            <a:br/>
            <a:b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504000" y="301320"/>
            <a:ext cx="9068400" cy="12582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3200" spc="-1" strike="noStrike">
                <a:solidFill>
                  <a:srgbClr val="000000"/>
                </a:solidFill>
                <a:latin typeface="Arial"/>
                <a:ea typeface="DejaVu Sans"/>
              </a:rPr>
              <a:t>Samenvattend</a:t>
            </a:r>
            <a:endParaRPr b="0" lang="nl-NL" sz="3200" spc="-1" strike="noStrike">
              <a:latin typeface="Arial"/>
            </a:endParaRPr>
          </a:p>
        </p:txBody>
      </p:sp>
      <p:sp>
        <p:nvSpPr>
          <p:cNvPr id="411" name="CustomShape 2"/>
          <p:cNvSpPr/>
          <p:nvPr/>
        </p:nvSpPr>
        <p:spPr>
          <a:xfrm>
            <a:off x="504000" y="1768680"/>
            <a:ext cx="9576360" cy="4380840"/>
          </a:xfrm>
          <a:prstGeom prst="rect">
            <a:avLst/>
          </a:prstGeom>
          <a:noFill/>
          <a:ln w="0">
            <a:noFill/>
          </a:ln>
        </p:spPr>
        <p:style>
          <a:lnRef idx="0"/>
          <a:fillRef idx="0"/>
          <a:effectRef idx="0"/>
          <a:fontRef idx="minor"/>
        </p:style>
        <p:txBody>
          <a:bodyPr lIns="0" rIns="0" tIns="0" bIns="0" anchor="t">
            <a:noAutofit/>
          </a:bodyPr>
          <a:p>
            <a:pPr marL="216000" indent="-214200">
              <a:lnSpc>
                <a:spcPct val="100000"/>
              </a:lnSpc>
              <a:buClr>
                <a:srgbClr val="000000"/>
              </a:buClr>
              <a:buFont typeface="Wingdings" charset="2"/>
              <a:buChar char=""/>
            </a:pPr>
            <a:r>
              <a:rPr b="0" lang="en-US" sz="3200" spc="-1" strike="noStrike">
                <a:solidFill>
                  <a:srgbClr val="000000"/>
                </a:solidFill>
                <a:latin typeface="Arial"/>
                <a:ea typeface="DejaVu Sans"/>
              </a:rPr>
              <a:t>Meet Temperatuur Binnen, Buiten, Lucht</a:t>
            </a:r>
            <a:endParaRPr b="0" lang="nl-NL" sz="3200" spc="-1" strike="noStrike">
              <a:latin typeface="Arial"/>
            </a:endParaRPr>
          </a:p>
          <a:p>
            <a:pPr marL="216000" indent="-214200">
              <a:lnSpc>
                <a:spcPct val="100000"/>
              </a:lnSpc>
              <a:buClr>
                <a:srgbClr val="000000"/>
              </a:buClr>
              <a:buFont typeface="Wingdings" charset="2"/>
              <a:buChar char=""/>
            </a:pPr>
            <a:r>
              <a:rPr b="0" lang="en-US" sz="3200" spc="-1" strike="noStrike">
                <a:solidFill>
                  <a:srgbClr val="000000"/>
                </a:solidFill>
                <a:latin typeface="Arial"/>
                <a:ea typeface="DejaVu Sans"/>
              </a:rPr>
              <a:t>Maak foto van het huisnummer</a:t>
            </a:r>
            <a:endParaRPr b="0" lang="nl-NL" sz="3200" spc="-1" strike="noStrike">
              <a:latin typeface="Arial"/>
            </a:endParaRPr>
          </a:p>
          <a:p>
            <a:pPr marL="216000" indent="-214200">
              <a:lnSpc>
                <a:spcPct val="100000"/>
              </a:lnSpc>
              <a:buClr>
                <a:srgbClr val="000000"/>
              </a:buClr>
              <a:buFont typeface="Wingdings" charset="2"/>
              <a:buChar char=""/>
            </a:pPr>
            <a:r>
              <a:rPr b="0" lang="en-US" sz="3200" spc="-1" strike="noStrike">
                <a:solidFill>
                  <a:srgbClr val="000000"/>
                </a:solidFill>
                <a:latin typeface="Arial"/>
                <a:ea typeface="DejaVu Sans"/>
              </a:rPr>
              <a:t>Eerst Buiten dan Binnen</a:t>
            </a:r>
            <a:endParaRPr b="0" lang="nl-NL" sz="3200" spc="-1" strike="noStrike">
              <a:latin typeface="Arial"/>
            </a:endParaRPr>
          </a:p>
          <a:p>
            <a:pPr marL="216000" indent="-214200">
              <a:lnSpc>
                <a:spcPct val="100000"/>
              </a:lnSpc>
              <a:buClr>
                <a:srgbClr val="000000"/>
              </a:buClr>
              <a:buFont typeface="Wingdings" charset="2"/>
              <a:buChar char=""/>
            </a:pPr>
            <a:r>
              <a:rPr b="0" lang="en-US" sz="3200" spc="-1" strike="noStrike">
                <a:solidFill>
                  <a:srgbClr val="000000"/>
                </a:solidFill>
                <a:latin typeface="Arial"/>
                <a:ea typeface="DejaVu Sans"/>
              </a:rPr>
              <a:t>Kieren zie je soms, soms niet of soms omgekeerd</a:t>
            </a:r>
            <a:endParaRPr b="0" lang="nl-NL" sz="3200" spc="-1" strike="noStrike">
              <a:latin typeface="Arial"/>
            </a:endParaRPr>
          </a:p>
          <a:p>
            <a:pPr marL="216000" indent="-214200">
              <a:lnSpc>
                <a:spcPct val="100000"/>
              </a:lnSpc>
              <a:buClr>
                <a:srgbClr val="000000"/>
              </a:buClr>
              <a:buFont typeface="Wingdings" charset="2"/>
              <a:buChar char=""/>
            </a:pPr>
            <a:r>
              <a:rPr b="0" lang="en-US" sz="3200" spc="-1" strike="noStrike">
                <a:solidFill>
                  <a:srgbClr val="000000"/>
                </a:solidFill>
                <a:latin typeface="Arial"/>
                <a:ea typeface="DejaVu Sans"/>
              </a:rPr>
              <a:t>Lager dan 5 graden, bewolkt, overdag</a:t>
            </a:r>
            <a:endParaRPr b="0" lang="nl-NL" sz="3200" spc="-1" strike="noStrike">
              <a:latin typeface="Arial"/>
            </a:endParaRPr>
          </a:p>
          <a:p>
            <a:pPr marL="216000" indent="-214200">
              <a:lnSpc>
                <a:spcPct val="100000"/>
              </a:lnSpc>
              <a:buClr>
                <a:srgbClr val="000000"/>
              </a:buClr>
              <a:buFont typeface="Wingdings" charset="2"/>
              <a:buChar char=""/>
            </a:pPr>
            <a:r>
              <a:rPr b="0" lang="en-US" sz="3200" spc="-1" strike="noStrike">
                <a:solidFill>
                  <a:srgbClr val="000000"/>
                </a:solidFill>
                <a:latin typeface="Arial"/>
                <a:ea typeface="DejaVu Sans"/>
              </a:rPr>
              <a:t>Pas op met spiegelende oppervlakken (tape)</a:t>
            </a:r>
            <a:endParaRPr b="0" lang="nl-NL" sz="3200" spc="-1" strike="noStrike">
              <a:latin typeface="Arial"/>
            </a:endParaRPr>
          </a:p>
          <a:p>
            <a:pPr marL="216000" indent="-214200">
              <a:lnSpc>
                <a:spcPct val="100000"/>
              </a:lnSpc>
              <a:buClr>
                <a:srgbClr val="000000"/>
              </a:buClr>
              <a:buFont typeface="Wingdings" charset="2"/>
              <a:buChar char=""/>
            </a:pPr>
            <a:r>
              <a:rPr b="0" lang="en-US" sz="3200" spc="-1" strike="noStrike">
                <a:solidFill>
                  <a:srgbClr val="000000"/>
                </a:solidFill>
                <a:latin typeface="Arial"/>
                <a:ea typeface="DejaVu Sans"/>
              </a:rPr>
              <a:t>Denk aan geometrie, (stilstaande lucht)</a:t>
            </a:r>
            <a:endParaRPr b="0" lang="nl-NL" sz="3200" spc="-1" strike="noStrike">
              <a:latin typeface="Arial"/>
            </a:endParaRPr>
          </a:p>
          <a:p>
            <a:pPr marL="216000" indent="-214200">
              <a:lnSpc>
                <a:spcPct val="100000"/>
              </a:lnSpc>
              <a:buClr>
                <a:srgbClr val="000000"/>
              </a:buClr>
              <a:buFont typeface="Wingdings" charset="2"/>
              <a:buChar char=""/>
            </a:pPr>
            <a:r>
              <a:rPr b="0" lang="en-US" sz="3200" spc="-1" strike="noStrike">
                <a:solidFill>
                  <a:srgbClr val="000000"/>
                </a:solidFill>
                <a:latin typeface="Arial"/>
                <a:ea typeface="DejaVu Sans"/>
              </a:rPr>
              <a:t>Interpreteer een dak niet</a:t>
            </a:r>
            <a:endParaRPr b="0" lang="nl-NL" sz="3200" spc="-1" strike="noStrike">
              <a:latin typeface="Arial"/>
            </a:endParaRPr>
          </a:p>
          <a:p>
            <a:pPr marL="216000" indent="-214200">
              <a:lnSpc>
                <a:spcPct val="100000"/>
              </a:lnSpc>
              <a:buClr>
                <a:srgbClr val="000000"/>
              </a:buClr>
              <a:buFont typeface="Wingdings" charset="2"/>
              <a:buChar char=""/>
            </a:pPr>
            <a:r>
              <a:rPr b="0" lang="en-US" sz="3200" spc="-1" strike="noStrike">
                <a:solidFill>
                  <a:srgbClr val="000000"/>
                </a:solidFill>
                <a:latin typeface="Arial"/>
                <a:ea typeface="DejaVu Sans"/>
              </a:rPr>
              <a:t>Wis de laatste foto niet</a:t>
            </a:r>
            <a:endParaRPr b="0" lang="nl-NL" sz="3200" spc="-1" strike="noStrike">
              <a:latin typeface="Arial"/>
            </a:endParaRPr>
          </a:p>
          <a:p>
            <a:pPr marL="216000" indent="-214200">
              <a:lnSpc>
                <a:spcPct val="100000"/>
              </a:lnSpc>
              <a:buClr>
                <a:srgbClr val="000000"/>
              </a:buClr>
              <a:buFont typeface="Wingdings" charset="2"/>
              <a:buChar char=""/>
            </a:pPr>
            <a:r>
              <a:rPr b="0" lang="en-US" sz="3200" spc="-1" strike="noStrike">
                <a:solidFill>
                  <a:srgbClr val="000000"/>
                </a:solidFill>
                <a:latin typeface="Arial"/>
                <a:ea typeface="DejaVu Sans"/>
              </a:rPr>
              <a:t>Laat de nacht ervoor verwarming aan</a:t>
            </a:r>
            <a:endParaRPr b="0" lang="nl-NL" sz="3200" spc="-1" strike="noStrike">
              <a:latin typeface="Arial"/>
            </a:endParaRPr>
          </a:p>
          <a:p>
            <a:pPr>
              <a:lnSpc>
                <a:spcPct val="100000"/>
              </a:lnSpc>
              <a:buNone/>
            </a:pP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468360" y="731880"/>
            <a:ext cx="9070200" cy="438228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0" lang="en-US" sz="5400" spc="-1" strike="noStrike">
                <a:solidFill>
                  <a:srgbClr val="000000"/>
                </a:solidFill>
                <a:latin typeface="Arial"/>
                <a:ea typeface="DejaVu Sans"/>
              </a:rPr>
              <a:t>Vragen ?</a:t>
            </a:r>
            <a:endParaRPr b="0" lang="nl-NL" sz="5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504000" y="301320"/>
            <a:ext cx="9068400" cy="65700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1" lang="en-US" sz="3200" spc="-1" strike="noStrike">
                <a:solidFill>
                  <a:srgbClr val="000000"/>
                </a:solidFill>
                <a:latin typeface="Arial"/>
                <a:ea typeface="DejaVu Sans"/>
              </a:rPr>
              <a:t>Emissiviteit</a:t>
            </a:r>
            <a:endParaRPr b="0" lang="nl-NL" sz="3200" spc="-1" strike="noStrike">
              <a:latin typeface="Arial"/>
            </a:endParaRPr>
          </a:p>
        </p:txBody>
      </p:sp>
      <p:sp>
        <p:nvSpPr>
          <p:cNvPr id="254" name="CustomShape 2"/>
          <p:cNvSpPr/>
          <p:nvPr/>
        </p:nvSpPr>
        <p:spPr>
          <a:xfrm>
            <a:off x="544680" y="960480"/>
            <a:ext cx="9028800" cy="91224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US" sz="1800" spc="-1" strike="noStrike">
                <a:solidFill>
                  <a:srgbClr val="000000"/>
                </a:solidFill>
                <a:latin typeface="Arial"/>
                <a:ea typeface="DejaVu Sans"/>
              </a:rPr>
              <a:t>Standaard ingesteld op 0.95,  lekker laten staan</a:t>
            </a:r>
            <a:endParaRPr b="0" lang="nl-NL" sz="1800" spc="-1" strike="noStrike">
              <a:latin typeface="Arial"/>
            </a:endParaRPr>
          </a:p>
          <a:p>
            <a:pPr>
              <a:lnSpc>
                <a:spcPct val="100000"/>
              </a:lnSpc>
              <a:buNone/>
            </a:pPr>
            <a:r>
              <a:rPr b="0" lang="en-US" sz="1800" spc="-1" strike="noStrike">
                <a:solidFill>
                  <a:srgbClr val="000000"/>
                </a:solidFill>
                <a:latin typeface="Arial"/>
                <a:ea typeface="DejaVu Sans"/>
              </a:rPr>
              <a:t>Als een oppervlakte te veel spiegelt: plak er schilderstape op</a:t>
            </a:r>
            <a:endParaRPr b="0" lang="nl-NL" sz="1800" spc="-1" strike="noStrike">
              <a:latin typeface="Arial"/>
            </a:endParaRPr>
          </a:p>
        </p:txBody>
      </p:sp>
      <p:pic>
        <p:nvPicPr>
          <p:cNvPr id="255" name="Picture 2" descr="E:\NextCloud_Stef\Data\_Energie_Cafe\ECCM_Warmtebeeld_Cursus\emissiviteit.PNG"/>
          <p:cNvPicPr/>
          <p:nvPr/>
        </p:nvPicPr>
        <p:blipFill>
          <a:blip r:embed="rId1"/>
          <a:stretch/>
        </p:blipFill>
        <p:spPr>
          <a:xfrm>
            <a:off x="1154160" y="1798560"/>
            <a:ext cx="7789680" cy="47073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504000" y="301320"/>
            <a:ext cx="9068400" cy="1258200"/>
          </a:xfrm>
          <a:prstGeom prst="rect">
            <a:avLst/>
          </a:prstGeom>
          <a:noFill/>
          <a:ln w="0">
            <a:noFill/>
          </a:ln>
        </p:spPr>
        <p:style>
          <a:lnRef idx="0"/>
          <a:fillRef idx="0"/>
          <a:effectRef idx="0"/>
          <a:fontRef idx="minor"/>
        </p:style>
      </p:sp>
      <p:sp>
        <p:nvSpPr>
          <p:cNvPr id="257" name="CustomShape 2"/>
          <p:cNvSpPr/>
          <p:nvPr/>
        </p:nvSpPr>
        <p:spPr>
          <a:xfrm>
            <a:off x="504000" y="1768680"/>
            <a:ext cx="9068760" cy="4380840"/>
          </a:xfrm>
          <a:prstGeom prst="rect">
            <a:avLst/>
          </a:prstGeom>
          <a:noFill/>
          <a:ln w="0">
            <a:noFill/>
          </a:ln>
        </p:spPr>
        <p:style>
          <a:lnRef idx="0"/>
          <a:fillRef idx="0"/>
          <a:effectRef idx="0"/>
          <a:fontRef idx="minor"/>
        </p:style>
      </p:sp>
      <p:sp>
        <p:nvSpPr>
          <p:cNvPr id="258" name="CustomShape 3"/>
          <p:cNvSpPr/>
          <p:nvPr/>
        </p:nvSpPr>
        <p:spPr>
          <a:xfrm>
            <a:off x="155520" y="-144360"/>
            <a:ext cx="302400" cy="302400"/>
          </a:xfrm>
          <a:prstGeom prst="rect">
            <a:avLst/>
          </a:prstGeom>
          <a:noFill/>
          <a:ln w="0">
            <a:noFill/>
          </a:ln>
        </p:spPr>
        <p:style>
          <a:lnRef idx="0"/>
          <a:fillRef idx="0"/>
          <a:effectRef idx="0"/>
          <a:fontRef idx="minor"/>
        </p:style>
      </p:sp>
      <p:sp>
        <p:nvSpPr>
          <p:cNvPr id="259" name="CustomShape 4"/>
          <p:cNvSpPr/>
          <p:nvPr/>
        </p:nvSpPr>
        <p:spPr>
          <a:xfrm>
            <a:off x="155520" y="-144360"/>
            <a:ext cx="302400" cy="302400"/>
          </a:xfrm>
          <a:prstGeom prst="rect">
            <a:avLst/>
          </a:prstGeom>
          <a:noFill/>
          <a:ln w="0">
            <a:noFill/>
          </a:ln>
        </p:spPr>
        <p:style>
          <a:lnRef idx="0"/>
          <a:fillRef idx="0"/>
          <a:effectRef idx="0"/>
          <a:fontRef idx="minor"/>
        </p:style>
      </p:sp>
      <p:sp>
        <p:nvSpPr>
          <p:cNvPr id="260" name="CustomShape 5"/>
          <p:cNvSpPr/>
          <p:nvPr/>
        </p:nvSpPr>
        <p:spPr>
          <a:xfrm>
            <a:off x="155520" y="-144360"/>
            <a:ext cx="302400" cy="302400"/>
          </a:xfrm>
          <a:prstGeom prst="rect">
            <a:avLst/>
          </a:prstGeom>
          <a:noFill/>
          <a:ln w="0">
            <a:noFill/>
          </a:ln>
        </p:spPr>
        <p:style>
          <a:lnRef idx="0"/>
          <a:fillRef idx="0"/>
          <a:effectRef idx="0"/>
          <a:fontRef idx="minor"/>
        </p:style>
      </p:sp>
      <p:sp>
        <p:nvSpPr>
          <p:cNvPr id="261" name="CustomShape 6"/>
          <p:cNvSpPr/>
          <p:nvPr/>
        </p:nvSpPr>
        <p:spPr>
          <a:xfrm>
            <a:off x="155520" y="-144360"/>
            <a:ext cx="302400" cy="302400"/>
          </a:xfrm>
          <a:prstGeom prst="rect">
            <a:avLst/>
          </a:prstGeom>
          <a:noFill/>
          <a:ln w="0">
            <a:noFill/>
          </a:ln>
        </p:spPr>
        <p:style>
          <a:lnRef idx="0"/>
          <a:fillRef idx="0"/>
          <a:effectRef idx="0"/>
          <a:fontRef idx="minor"/>
        </p:style>
      </p:sp>
      <p:sp>
        <p:nvSpPr>
          <p:cNvPr id="262" name="CustomShape 7"/>
          <p:cNvSpPr/>
          <p:nvPr/>
        </p:nvSpPr>
        <p:spPr>
          <a:xfrm>
            <a:off x="155520" y="-144360"/>
            <a:ext cx="302400" cy="302400"/>
          </a:xfrm>
          <a:prstGeom prst="rect">
            <a:avLst/>
          </a:prstGeom>
          <a:noFill/>
          <a:ln w="0">
            <a:noFill/>
          </a:ln>
        </p:spPr>
        <p:style>
          <a:lnRef idx="0"/>
          <a:fillRef idx="0"/>
          <a:effectRef idx="0"/>
          <a:fontRef idx="minor"/>
        </p:style>
      </p:sp>
      <p:sp>
        <p:nvSpPr>
          <p:cNvPr id="263" name="CustomShape 8"/>
          <p:cNvSpPr/>
          <p:nvPr/>
        </p:nvSpPr>
        <p:spPr>
          <a:xfrm>
            <a:off x="155520" y="-144360"/>
            <a:ext cx="302400" cy="302400"/>
          </a:xfrm>
          <a:prstGeom prst="rect">
            <a:avLst/>
          </a:prstGeom>
          <a:noFill/>
          <a:ln w="0">
            <a:noFill/>
          </a:ln>
        </p:spPr>
        <p:style>
          <a:lnRef idx="0"/>
          <a:fillRef idx="0"/>
          <a:effectRef idx="0"/>
          <a:fontRef idx="minor"/>
        </p:style>
      </p:sp>
      <p:pic>
        <p:nvPicPr>
          <p:cNvPr id="264" name="Picture 15" descr=""/>
          <p:cNvPicPr/>
          <p:nvPr/>
        </p:nvPicPr>
        <p:blipFill>
          <a:blip r:embed="rId1"/>
          <a:stretch/>
        </p:blipFill>
        <p:spPr>
          <a:xfrm>
            <a:off x="1611360" y="1341360"/>
            <a:ext cx="6779160" cy="5398200"/>
          </a:xfrm>
          <a:prstGeom prst="rect">
            <a:avLst/>
          </a:prstGeom>
          <a:ln w="9360">
            <a:noFill/>
          </a:ln>
        </p:spPr>
      </p:pic>
      <p:sp>
        <p:nvSpPr>
          <p:cNvPr id="265" name="CustomShape 9"/>
          <p:cNvSpPr/>
          <p:nvPr/>
        </p:nvSpPr>
        <p:spPr>
          <a:xfrm>
            <a:off x="849240" y="274680"/>
            <a:ext cx="815076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3200" spc="-1" strike="noStrike">
                <a:solidFill>
                  <a:srgbClr val="000000"/>
                </a:solidFill>
                <a:latin typeface="Arial"/>
                <a:ea typeface="DejaVu Sans"/>
              </a:rPr>
              <a:t>Warmte Reflectie is meestal diffuus</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544680" y="122400"/>
            <a:ext cx="9068400" cy="125820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1" lang="en-US" sz="3200" spc="-1" strike="noStrike">
                <a:solidFill>
                  <a:srgbClr val="000000"/>
                </a:solidFill>
                <a:latin typeface="Arial"/>
                <a:ea typeface="DejaVu Sans"/>
              </a:rPr>
              <a:t>Reflectie op glas</a:t>
            </a:r>
            <a:endParaRPr b="0" lang="nl-NL" sz="3200" spc="-1" strike="noStrike">
              <a:latin typeface="Arial"/>
            </a:endParaRPr>
          </a:p>
          <a:p>
            <a:pPr algn="ctr">
              <a:lnSpc>
                <a:spcPct val="100000"/>
              </a:lnSpc>
              <a:buNone/>
            </a:pPr>
            <a:endParaRPr b="0" lang="nl-NL" sz="3200" spc="-1" strike="noStrike">
              <a:latin typeface="Arial"/>
            </a:endParaRPr>
          </a:p>
        </p:txBody>
      </p:sp>
      <p:sp>
        <p:nvSpPr>
          <p:cNvPr id="267" name="CustomShape 2"/>
          <p:cNvSpPr/>
          <p:nvPr/>
        </p:nvSpPr>
        <p:spPr>
          <a:xfrm>
            <a:off x="504000" y="1768680"/>
            <a:ext cx="9068760" cy="4380840"/>
          </a:xfrm>
          <a:prstGeom prst="rect">
            <a:avLst/>
          </a:prstGeom>
          <a:noFill/>
          <a:ln w="0">
            <a:noFill/>
          </a:ln>
        </p:spPr>
        <p:style>
          <a:lnRef idx="0"/>
          <a:fillRef idx="0"/>
          <a:effectRef idx="0"/>
          <a:fontRef idx="minor"/>
        </p:style>
      </p:sp>
      <p:pic>
        <p:nvPicPr>
          <p:cNvPr id="268" name="Picture 2" descr=""/>
          <p:cNvPicPr/>
          <p:nvPr/>
        </p:nvPicPr>
        <p:blipFill>
          <a:blip r:embed="rId1"/>
          <a:stretch/>
        </p:blipFill>
        <p:spPr>
          <a:xfrm>
            <a:off x="163440" y="884160"/>
            <a:ext cx="9914760" cy="6321960"/>
          </a:xfrm>
          <a:prstGeom prst="rect">
            <a:avLst/>
          </a:prstGeom>
          <a:ln w="936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504000" y="301320"/>
            <a:ext cx="9068400" cy="1258200"/>
          </a:xfrm>
          <a:prstGeom prst="rect">
            <a:avLst/>
          </a:prstGeom>
          <a:noFill/>
          <a:ln w="0">
            <a:noFill/>
          </a:ln>
        </p:spPr>
        <p:style>
          <a:lnRef idx="0"/>
          <a:fillRef idx="0"/>
          <a:effectRef idx="0"/>
          <a:fontRef idx="minor"/>
        </p:style>
      </p:sp>
      <p:sp>
        <p:nvSpPr>
          <p:cNvPr id="270" name="CustomShape 2"/>
          <p:cNvSpPr/>
          <p:nvPr/>
        </p:nvSpPr>
        <p:spPr>
          <a:xfrm>
            <a:off x="504000" y="1768680"/>
            <a:ext cx="9068760" cy="4380840"/>
          </a:xfrm>
          <a:prstGeom prst="rect">
            <a:avLst/>
          </a:prstGeom>
          <a:noFill/>
          <a:ln w="0">
            <a:noFill/>
          </a:ln>
        </p:spPr>
        <p:style>
          <a:lnRef idx="0"/>
          <a:fillRef idx="0"/>
          <a:effectRef idx="0"/>
          <a:fontRef idx="minor"/>
        </p:style>
      </p:sp>
      <p:pic>
        <p:nvPicPr>
          <p:cNvPr id="271" name="Picture 1" descr=""/>
          <p:cNvPicPr/>
          <p:nvPr/>
        </p:nvPicPr>
        <p:blipFill>
          <a:blip r:embed="rId1"/>
          <a:stretch/>
        </p:blipFill>
        <p:spPr>
          <a:xfrm>
            <a:off x="239760" y="884160"/>
            <a:ext cx="9598680" cy="6321960"/>
          </a:xfrm>
          <a:prstGeom prst="rect">
            <a:avLst/>
          </a:prstGeom>
          <a:ln w="9360">
            <a:noFill/>
          </a:ln>
        </p:spPr>
      </p:pic>
      <p:sp>
        <p:nvSpPr>
          <p:cNvPr id="272" name="CustomShape 3"/>
          <p:cNvSpPr/>
          <p:nvPr/>
        </p:nvSpPr>
        <p:spPr>
          <a:xfrm>
            <a:off x="544680" y="122400"/>
            <a:ext cx="9068400" cy="125820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1" lang="en-US" sz="3200" spc="-1" strike="noStrike">
                <a:solidFill>
                  <a:srgbClr val="000000"/>
                </a:solidFill>
                <a:latin typeface="Arial"/>
                <a:ea typeface="DejaVu Sans"/>
              </a:rPr>
              <a:t>Reflectie op glas</a:t>
            </a:r>
            <a:endParaRPr b="0" lang="nl-NL" sz="3200" spc="-1" strike="noStrike">
              <a:latin typeface="Arial"/>
            </a:endParaRPr>
          </a:p>
          <a:p>
            <a:pPr algn="ctr">
              <a:lnSpc>
                <a:spcPct val="100000"/>
              </a:lnSpc>
              <a:buNone/>
            </a:pP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544680" y="198360"/>
            <a:ext cx="9068400" cy="53100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1" lang="en-US" sz="3200" spc="-1" strike="noStrike">
                <a:solidFill>
                  <a:srgbClr val="000000"/>
                </a:solidFill>
                <a:latin typeface="Arial"/>
                <a:ea typeface="DejaVu Sans"/>
              </a:rPr>
              <a:t>Schilderstape bij twijfel over reflectie</a:t>
            </a:r>
            <a:endParaRPr b="0" lang="nl-NL" sz="3200" spc="-1" strike="noStrike">
              <a:latin typeface="Arial"/>
            </a:endParaRPr>
          </a:p>
        </p:txBody>
      </p:sp>
      <p:pic>
        <p:nvPicPr>
          <p:cNvPr id="274" name="Picture 2" descr=""/>
          <p:cNvPicPr/>
          <p:nvPr/>
        </p:nvPicPr>
        <p:blipFill>
          <a:blip r:embed="rId1"/>
          <a:stretch/>
        </p:blipFill>
        <p:spPr>
          <a:xfrm>
            <a:off x="163440" y="808200"/>
            <a:ext cx="9750960" cy="6226920"/>
          </a:xfrm>
          <a:prstGeom prst="rect">
            <a:avLst/>
          </a:prstGeom>
          <a:ln w="936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3922</TotalTime>
  <Application>LibreOffice/7.2.6.2$Linux_X86_64 LibreOffice_project/20$Build-2</Application>
  <AppVersion>15.0000</AppVersion>
  <Words>3184</Words>
  <Paragraphs>480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2022-03-27T21:09:49Z</dcterms:created>
  <dc:creator>Stef Pensioen</dc:creator>
  <dc:description/>
  <dc:language>en-US</dc:language>
  <cp:lastModifiedBy/>
  <dcterms:modified xsi:type="dcterms:W3CDTF">2022-04-13T19:15:13Z</dcterms:modified>
  <cp:revision>190</cp:revision>
  <dc:subject/>
  <dc:title>Nature Illustration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44</vt:i4>
  </property>
  <property fmtid="{D5CDD505-2E9C-101B-9397-08002B2CF9AE}" pid="7" name="PresentationFormat">
    <vt:lpwstr>Custom</vt:lpwstr>
  </property>
  <property fmtid="{D5CDD505-2E9C-101B-9397-08002B2CF9AE}" pid="8" name="ScaleCrop">
    <vt:bool>0</vt:bool>
  </property>
  <property fmtid="{D5CDD505-2E9C-101B-9397-08002B2CF9AE}" pid="9" name="ShareDoc">
    <vt:bool>0</vt:bool>
  </property>
  <property fmtid="{D5CDD505-2E9C-101B-9397-08002B2CF9AE}" pid="10" name="Slides">
    <vt:i4>45</vt:i4>
  </property>
</Properties>
</file>